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302" r:id="rId4"/>
    <p:sldId id="305" r:id="rId5"/>
    <p:sldId id="335" r:id="rId6"/>
    <p:sldId id="336" r:id="rId7"/>
    <p:sldId id="306" r:id="rId8"/>
    <p:sldId id="310" r:id="rId9"/>
    <p:sldId id="315" r:id="rId10"/>
    <p:sldId id="317" r:id="rId11"/>
    <p:sldId id="323" r:id="rId12"/>
    <p:sldId id="327" r:id="rId13"/>
    <p:sldId id="328" r:id="rId14"/>
    <p:sldId id="329" r:id="rId15"/>
    <p:sldId id="330" r:id="rId16"/>
    <p:sldId id="332" r:id="rId17"/>
    <p:sldId id="331" r:id="rId18"/>
    <p:sldId id="337" r:id="rId19"/>
    <p:sldId id="333" r:id="rId20"/>
    <p:sldId id="334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877F037-3EAC-4447-9A08-A0407B3FDAF9}">
          <p14:sldIdLst>
            <p14:sldId id="258"/>
          </p14:sldIdLst>
        </p14:section>
        <p14:section name="Choice of the assignment's topic" id="{DA0FDE6D-33E6-4F14-A9E5-331B7F32CD4A}">
          <p14:sldIdLst>
            <p14:sldId id="302"/>
            <p14:sldId id="305"/>
            <p14:sldId id="335"/>
            <p14:sldId id="336"/>
          </p14:sldIdLst>
        </p14:section>
        <p14:section name="Modelling strategy" id="{82EAA80E-3EB7-4DD9-BDC5-32A27C7CCCB1}">
          <p14:sldIdLst>
            <p14:sldId id="306"/>
            <p14:sldId id="310"/>
            <p14:sldId id="315"/>
            <p14:sldId id="317"/>
            <p14:sldId id="323"/>
            <p14:sldId id="327"/>
            <p14:sldId id="328"/>
          </p14:sldIdLst>
        </p14:section>
        <p14:section name="Monoblock modelling" id="{7AEDA446-D2D5-40A5-B1FC-F65B2239B34A}">
          <p14:sldIdLst>
            <p14:sldId id="329"/>
            <p14:sldId id="330"/>
            <p14:sldId id="332"/>
          </p14:sldIdLst>
        </p14:section>
        <p14:section name="Model's detailes and comparison" id="{5FA4BDB1-CF9E-40C9-97A4-76A0AD0E4374}">
          <p14:sldIdLst>
            <p14:sldId id="331"/>
            <p14:sldId id="337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pos="642" userDrawn="1">
          <p15:clr>
            <a:srgbClr val="A4A3A4"/>
          </p15:clr>
        </p15:guide>
        <p15:guide id="8" orient="horz" pos="255" userDrawn="1">
          <p15:clr>
            <a:srgbClr val="A4A3A4"/>
          </p15:clr>
        </p15:guide>
        <p15:guide id="9" pos="7537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orient="horz" pos="3974" userDrawn="1">
          <p15:clr>
            <a:srgbClr val="A4A3A4"/>
          </p15:clr>
        </p15:guide>
        <p15:guide id="12" orient="horz" pos="2432" userDrawn="1">
          <p15:clr>
            <a:srgbClr val="A4A3A4"/>
          </p15:clr>
        </p15:guide>
        <p15:guide id="13" orient="horz" pos="2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C2E29"/>
    <a:srgbClr val="404040"/>
    <a:srgbClr val="D43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14" y="403"/>
      </p:cViewPr>
      <p:guideLst>
        <p:guide orient="horz" pos="2160"/>
        <p:guide pos="3840"/>
        <p:guide pos="325"/>
        <p:guide pos="7355"/>
        <p:guide orient="horz" pos="3861"/>
        <p:guide orient="horz" pos="572"/>
        <p:guide pos="642"/>
        <p:guide orient="horz" pos="255"/>
        <p:guide pos="7537"/>
        <p:guide orient="horz" pos="799"/>
        <p:guide orient="horz" pos="3974"/>
        <p:guide orient="horz" pos="2432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C9CA8-B658-C798-09F7-3E2FA5549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B0508C-9F44-AF3C-592E-C080D0E8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C1A1CC-96F8-0ED2-31D1-BE040475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223F47-2DD3-F1B4-52B9-3A13CACB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3225A2-63B7-38F2-E073-E338BE3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28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FB41D-5D2A-E4E0-B4EF-607DF937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4FF6DE-35F6-9DD1-87F9-0B2EF6A1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8C61F-7044-88A9-9182-37F8ACCC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CF2E00-1806-A4AC-BC87-C347FB5E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61627C-FAA7-7011-7D14-B17A2775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45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02F1248-164F-061F-970D-0E11498D4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A7B4B3-32A9-5468-F9C1-7D2DF0DC8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B978B0-066C-B04E-8E14-A661AEE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DF17E7-021B-A0A8-A80E-A1E5A339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8E7327-4FC7-C1A4-5C62-026EC53C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2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80704E-D596-426A-847E-3AAB479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CD072F-A1DB-45BC-81FD-7B7CE0934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EB88DA-E830-4731-AE32-7F76A2E4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FDCA0E-2760-48E7-84CA-8CE823D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F8663-759B-4BDF-854E-97E95BDE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38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8B800-D86D-4A24-A526-8921D338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19A2F-1252-43AA-AE9C-CF57354D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173FC-3F7D-49FC-B802-DED81F4B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C4C7E1-0AD7-43A5-9C14-ECE5A79A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75EB75-5EEA-4160-B32E-6073AE62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85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33F9A-8685-42AA-8524-AB97FB0E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401286-E2D4-4BE1-8928-E12C0696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F7C13-92E2-477A-B4DC-BB2230B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7A9E22-5683-4B2D-A933-8D6CAFA3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9B28F1-606B-43C2-9344-DA7D80D3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945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0ACDE-BCE8-43FC-98F0-FDA5F81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0464C-5D69-46B7-85CA-A936C7C6C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17CA41-CA17-4574-A95B-67F2DB9D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0BE329-E410-46D3-935E-E485D3C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230321-7070-4889-8C1B-43C8910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672C86-F46E-4F09-B3D2-72FAE3B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70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66487-E855-4A8B-B62A-9DF77404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9EE20A-1A7A-4567-92C4-0A60EB6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26492B-58A8-432C-A44E-4C97B12A7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57C01-BCC2-4B58-8FBD-94B526E8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D2EF61-EAB2-4000-AC1F-301151F4C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6694EC-2820-4F5C-B99A-DA2D324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131B67-D1FC-4041-ADBD-180932AF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7C091A-9A7A-413C-8973-6BFC98CA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4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9FEC7-2791-451D-A265-3FC026F1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0247D6-C2D7-4C86-9DB9-EE20F9A4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100AF6-BDB4-49D1-B01A-68DB494E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8B29EF-93D5-4FAB-8A4A-64D68E9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2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28A9477-5E1A-4B72-A08F-EA216A83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538899-D546-4797-9766-C2DDBF7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05494-6770-4F90-9A94-D17A0DF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706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69D1D-FE5F-4A1B-9D17-15F32D3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E31F30-EABE-4F61-BAE7-82D97113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F53D89-E118-41ED-9E86-AC61A4E61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379124-D67D-43D6-B69D-F65E822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816560-742B-4DE5-95CF-854913E6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97DDE7-8D78-40B6-B423-1900FE4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0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70916-0D16-F81C-AAB7-0647E886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79616-E91E-887A-D3B7-ABC2598B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92C096-37A6-89A5-0944-EAA7EE5F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19CF3A-CDC6-834A-D478-1F17A8FF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846A3-030E-1889-D82A-F4D4D11D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70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C6336-8B15-4711-B53E-0385097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03DBE4C-6D7D-4EA7-AA66-D8E86B71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BB5860-9FD9-4AE2-9AD3-7F8C92245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18B63D-A9D5-41A0-BA14-630DF48D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8E724-7C74-4852-BFAB-AA980496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40FBCA-6271-4DB5-B7BB-0AD8D401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953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03311-B429-49E1-B9BC-EEFE3FA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E358B3-EA80-4045-8ADA-2B894B3BE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9C1CA-FA19-4B71-A036-6C20534A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90310B-1D32-4874-A12F-7CF1C38B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1B66E6-CB56-4D1A-8096-6C7D75A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94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5E618B-E15E-4039-84ED-98B12EFC3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F8EA16-5A14-403C-A1B3-9983062C1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950F68-D967-48A1-A365-167DA177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7045-5A8E-4773-A59B-CA8A33BD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AE88A4-3ACF-4AC9-A943-D53F00D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04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EDBE9-9E20-1CB9-0338-9FB4632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EAE744-2016-1E4D-C538-5FD137BA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FF1654-B9ED-333A-6F15-24013000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0DEFE7-E2FC-2CC1-87E7-F74F4282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1B259C-4FAA-BED9-CE15-6D877B6F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20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197D6-0CF3-4858-0A08-22698A75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9A54BE-FF88-5588-E099-51CAA7297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36A971-EE7A-EDAA-E690-BC953284B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4E21E1-C510-909A-CBB6-D329C9ED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ADAC63-33A4-E92F-52CE-6CD82DE0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F3CB05-CB67-CB54-E873-4091139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98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BFCE8-E6F3-DC8F-6759-99DA4882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474E43-27CA-E47A-C32A-B255441F3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E2083C-0953-6CD7-A186-7BC836315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72FAA0-72C0-96FC-284C-8D4F1C586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450251-DBB1-2D03-2F5E-3E3814C0B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07631AA-5767-FEB9-2FDE-267005FD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B9255A-247D-032F-8770-D16E7A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130714-AB1E-3E40-70F9-B88548DB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85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B7731-B23C-0D8C-A2AB-06E90EF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1C2CBE-5638-0B5F-1D6E-364CABE1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7737AC-6FB3-EBCA-5BCD-431D69A8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B4EB25-5AEC-2034-B15F-BA0FC10C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96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A1D0EE8-7BBD-A900-3646-FDBDE8F3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A3BDFAE-2083-402E-6AF8-B24A99F6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80898-0636-55B1-F17B-B5212BBF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84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9B4A1-1413-4E24-0EAC-22CF03C8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902ABB-0850-3A44-4C36-EDA4B28D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8E1750-2DD9-5210-D437-5ED844997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F5E33A-257A-8105-1BB7-D263B255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7B19DA-FEC3-FCCE-6467-AC7BF93B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987F2E-6DC4-CC94-9602-8130C16F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5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5FA427-E89A-8D15-BC76-530C105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989B84-FAD6-9DC1-FEE6-E71E483DB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7CA04D-A208-6B1E-BA97-4103F50D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0883F5-D0F2-A2B3-F8D5-52CDEDCD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91D332-904E-28CC-4220-265D7193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0B6121-7B18-A029-DE17-7E571F45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76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947EB13-5362-5730-9EC2-E69A04DA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4C84FE-D7B8-CFE7-35C8-21D308913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44FAAD-78D2-72FE-68F8-6CDFE7C3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22689-7CF1-4AEC-BA5D-0156FCD16043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440998-18D3-D531-74E3-E96FEF69E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95E302-B1F3-FDF3-2EF1-116995E51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96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562C49-685E-4FA7-941F-4ADC9A1E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CED1D8-7D4F-49F3-BC1C-4F123D94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05509E-035F-4ED8-BD95-4105327C3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3724-0919-4D3E-8E20-1875A18A7434}" type="datetimeFigureOut">
              <a:rPr lang="it-IT" smtClean="0"/>
              <a:t>16/09/2022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17B5B9-1335-4E62-A94A-0757647FB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95CBA6-AB30-45DA-A228-3BD5844F0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5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0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9.png"/><Relationship Id="rId4" Type="http://schemas.microsoft.com/office/2007/relationships/hdphoto" Target="../media/hdphoto1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F5B48EB-E8FC-4291-8F28-B3B54CBD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21" y="942149"/>
            <a:ext cx="5190836" cy="51778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D5C5A7-F770-45B5-97DA-47E67DCC0C2F}"/>
              </a:ext>
            </a:extLst>
          </p:cNvPr>
          <p:cNvSpPr txBox="1"/>
          <p:nvPr/>
        </p:nvSpPr>
        <p:spPr>
          <a:xfrm>
            <a:off x="515939" y="908050"/>
            <a:ext cx="5580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6000" b="1" spc="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LOGITECH M705</a:t>
            </a:r>
            <a:endParaRPr kumimoji="0" lang="it-IT" sz="6000" b="1" i="0" u="none" strike="noStrike" kern="1200" cap="none" spc="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258F5D-1747-4356-AC3A-7E32CCADDA51}"/>
              </a:ext>
            </a:extLst>
          </p:cNvPr>
          <p:cNvSpPr txBox="1"/>
          <p:nvPr/>
        </p:nvSpPr>
        <p:spPr>
          <a:xfrm>
            <a:off x="515938" y="3628864"/>
            <a:ext cx="492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an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assignment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of Computer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Aided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Design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Laboratory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M</a:t>
            </a:r>
            <a:endParaRPr kumimoji="0" lang="it-IT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A11BCAB-487E-4449-8F15-6981C400C0E3}"/>
              </a:ext>
            </a:extLst>
          </p:cNvPr>
          <p:cNvGrpSpPr/>
          <p:nvPr/>
        </p:nvGrpSpPr>
        <p:grpSpPr>
          <a:xfrm>
            <a:off x="515938" y="5381064"/>
            <a:ext cx="3377969" cy="748274"/>
            <a:chOff x="443345" y="5698836"/>
            <a:chExt cx="3377969" cy="748274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9A949A2-1516-483C-85CE-90C52909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5" y="5698836"/>
              <a:ext cx="734280" cy="73244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84779E-74BF-4D57-A141-7D8ACF2BF636}"/>
                </a:ext>
              </a:extLst>
            </p:cNvPr>
            <p:cNvSpPr txBox="1"/>
            <p:nvPr/>
          </p:nvSpPr>
          <p:spPr>
            <a:xfrm>
              <a:off x="1318259" y="5713343"/>
              <a:ext cx="25030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Università di Bologna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F0D3370-A5E1-47D8-A49D-B9F021876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59" y="5698836"/>
              <a:ext cx="0" cy="73244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C70D46B-9F5C-4A8B-ABD2-E9A64F714AAE}"/>
                </a:ext>
              </a:extLst>
            </p:cNvPr>
            <p:cNvSpPr txBox="1"/>
            <p:nvPr/>
          </p:nvSpPr>
          <p:spPr>
            <a:xfrm>
              <a:off x="1318259" y="5965568"/>
              <a:ext cx="2503054" cy="48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5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EE12FEF-28FE-0BAD-752D-C31447F5F4A4}"/>
              </a:ext>
            </a:extLst>
          </p:cNvPr>
          <p:cNvGrpSpPr/>
          <p:nvPr/>
        </p:nvGrpSpPr>
        <p:grpSpPr>
          <a:xfrm>
            <a:off x="390370" y="2458829"/>
            <a:ext cx="7859681" cy="4399171"/>
            <a:chOff x="375608" y="1826075"/>
            <a:chExt cx="7859681" cy="4399171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D9D3517-E0C6-49EF-7413-00772A1F90E8}"/>
                </a:ext>
              </a:extLst>
            </p:cNvPr>
            <p:cNvSpPr/>
            <p:nvPr/>
          </p:nvSpPr>
          <p:spPr>
            <a:xfrm>
              <a:off x="515938" y="1826075"/>
              <a:ext cx="7719351" cy="3849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396A5B4C-3BD7-ADD4-3224-75D9569921F0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77" y="4928354"/>
              <a:ext cx="0" cy="129689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5E1EC937-87AB-CBB2-2372-3BDA5B6B0C09}"/>
                </a:ext>
              </a:extLst>
            </p:cNvPr>
            <p:cNvSpPr txBox="1"/>
            <p:nvPr/>
          </p:nvSpPr>
          <p:spPr>
            <a:xfrm>
              <a:off x="375608" y="4928354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Some parts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developed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6F6A53C-3DA5-1578-B655-DBDC6C45DAE2}"/>
                </a:ext>
              </a:extLst>
            </p:cNvPr>
            <p:cNvSpPr txBox="1"/>
            <p:nvPr/>
          </p:nvSpPr>
          <p:spPr>
            <a:xfrm>
              <a:off x="2573527" y="4928354"/>
              <a:ext cx="5078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bottom and the main upper are the most developed 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7"/>
            <a:ext cx="2878853" cy="3465945"/>
            <a:chOff x="515938" y="2210025"/>
            <a:chExt cx="2878853" cy="3465945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5"/>
              <a:ext cx="2878853" cy="3342545"/>
              <a:chOff x="1127952" y="3243854"/>
              <a:chExt cx="2878853" cy="3342545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1503816" y="3243854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6" y="2530841"/>
              <a:ext cx="251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Detailed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parts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Development of every part previously obtained, for example, the battery case, the supports for the motherboard, the hole of the upper button...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9557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97277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10711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CADEDC27-97A2-73EF-1DA6-58B17D5C0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24" b="74479" l="35869" r="686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110" r="30439" b="22452"/>
          <a:stretch/>
        </p:blipFill>
        <p:spPr>
          <a:xfrm>
            <a:off x="5416189" y="3661179"/>
            <a:ext cx="2735686" cy="2181956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DFE453A5-45CD-98D3-52E6-372DDC351F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2" b="97526" l="26531" r="68151">
                        <a14:foregroundMark x1="38281" y1="92448" x2="40940" y2="94792"/>
                        <a14:foregroundMark x1="41435" y1="95052" x2="42610" y2="94010"/>
                        <a14:backgroundMark x1="62090" y1="53125" x2="58751" y2="58854"/>
                        <a14:backgroundMark x1="54731" y1="79167" x2="51082" y2="81901"/>
                        <a14:backgroundMark x1="31169" y1="82422" x2="35498" y2="90885"/>
                        <a14:backgroundMark x1="38219" y1="93880" x2="40816" y2="96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8" t="18027" r="31017" b="269"/>
          <a:stretch/>
        </p:blipFill>
        <p:spPr>
          <a:xfrm>
            <a:off x="2835452" y="2213951"/>
            <a:ext cx="4064593" cy="3570448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D44977AE-7449-A356-317B-1E31871A1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969" b="94401" l="22573" r="65430">
                        <a14:backgroundMark x1="40445" y1="51563" x2="33828" y2="69271"/>
                        <a14:backgroundMark x1="32591" y1="54948" x2="31478" y2="59766"/>
                        <a14:backgroundMark x1="52381" y1="54948" x2="46939" y2="66927"/>
                        <a14:backgroundMark x1="39641" y1="67057" x2="39085" y2="72396"/>
                        <a14:backgroundMark x1="55473" y1="25911" x2="56030" y2="26302"/>
                        <a14:backgroundMark x1="59555" y1="29688" x2="59988" y2="3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14388" r="32830" b="2318"/>
          <a:stretch/>
        </p:blipFill>
        <p:spPr>
          <a:xfrm>
            <a:off x="1457726" y="1772479"/>
            <a:ext cx="3515209" cy="3013037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AB4B5B79-9D78-30A0-1919-18EDC0FFD1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448" b="95833" l="26469" r="67100">
                        <a14:backgroundMark x1="39765" y1="56250" x2="37353" y2="64714"/>
                        <a14:backgroundMark x1="41497" y1="49479" x2="40569" y2="52474"/>
                        <a14:backgroundMark x1="46939" y1="35677" x2="44341" y2="41667"/>
                        <a14:backgroundMark x1="35869" y1="69922" x2="32962" y2="82422"/>
                        <a14:backgroundMark x1="37724" y1="92708" x2="40012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15523" r="31750" b="3366"/>
          <a:stretch/>
        </p:blipFill>
        <p:spPr>
          <a:xfrm>
            <a:off x="70183" y="1071929"/>
            <a:ext cx="3452554" cy="31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EE12FEF-28FE-0BAD-752D-C31447F5F4A4}"/>
              </a:ext>
            </a:extLst>
          </p:cNvPr>
          <p:cNvGrpSpPr/>
          <p:nvPr/>
        </p:nvGrpSpPr>
        <p:grpSpPr>
          <a:xfrm>
            <a:off x="530700" y="2458829"/>
            <a:ext cx="7719351" cy="4399171"/>
            <a:chOff x="515938" y="1826075"/>
            <a:chExt cx="7719351" cy="4399171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D9D3517-E0C6-49EF-7413-00772A1F90E8}"/>
                </a:ext>
              </a:extLst>
            </p:cNvPr>
            <p:cNvSpPr/>
            <p:nvPr/>
          </p:nvSpPr>
          <p:spPr>
            <a:xfrm>
              <a:off x="515938" y="1826075"/>
              <a:ext cx="7719351" cy="3849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396A5B4C-3BD7-ADD4-3224-75D9569921F0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77" y="4928354"/>
              <a:ext cx="0" cy="129689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5E1EC937-87AB-CBB2-2372-3BDA5B6B0C09}"/>
                </a:ext>
              </a:extLst>
            </p:cNvPr>
            <p:cNvSpPr txBox="1"/>
            <p:nvPr/>
          </p:nvSpPr>
          <p:spPr>
            <a:xfrm>
              <a:off x="515938" y="4928354"/>
              <a:ext cx="1848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Adding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the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editable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buttons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6F6A53C-3DA5-1578-B655-DBDC6C45DAE2}"/>
                </a:ext>
              </a:extLst>
            </p:cNvPr>
            <p:cNvSpPr txBox="1"/>
            <p:nvPr/>
          </p:nvSpPr>
          <p:spPr>
            <a:xfrm>
              <a:off x="2573527" y="4928354"/>
              <a:ext cx="5078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five buttons are included in the movements of the mouse wheel and in the lateral keys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7"/>
            <a:ext cx="2878853" cy="3465945"/>
            <a:chOff x="515938" y="2210025"/>
            <a:chExt cx="2878853" cy="3465945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5"/>
              <a:ext cx="2878853" cy="3342545"/>
              <a:chOff x="1127952" y="3243854"/>
              <a:chExt cx="2878853" cy="3342545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2242764" y="3243854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6" y="2530841"/>
              <a:ext cx="251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Additional</a:t>
              </a:r>
              <a:b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</a:b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components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Adding other components that guarantee the complete functionality of the mouse.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1694743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27196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10711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53CD4122-5863-8849-D209-2B914AEF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55" b="85677" l="21892" r="51330">
                        <a14:foregroundMark x1="38033" y1="28385" x2="36116" y2="30339"/>
                        <a14:foregroundMark x1="44280" y1="24740" x2="45145" y2="28776"/>
                        <a14:foregroundMark x1="44712" y1="39974" x2="48176" y2="52083"/>
                        <a14:foregroundMark x1="32839" y1="73307" x2="34508" y2="71484"/>
                        <a14:foregroundMark x1="23067" y1="76693" x2="25294" y2="7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12689" r="47417" b="10083"/>
          <a:stretch/>
        </p:blipFill>
        <p:spPr>
          <a:xfrm>
            <a:off x="1441619" y="1370588"/>
            <a:ext cx="4135120" cy="4471988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C3624A2-C17F-9F49-831D-4EB4AE2737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6" b="88542" l="26531" r="54731">
                        <a14:backgroundMark x1="34694" y1="60807" x2="35127" y2="61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27805" r="45334" b="28536"/>
          <a:stretch/>
        </p:blipFill>
        <p:spPr>
          <a:xfrm>
            <a:off x="4111308" y="2978528"/>
            <a:ext cx="3383280" cy="252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6"/>
            <a:ext cx="2878853" cy="3465946"/>
            <a:chOff x="515938" y="2210024"/>
            <a:chExt cx="2878853" cy="3465946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4"/>
              <a:ext cx="2878853" cy="3342546"/>
              <a:chOff x="1127952" y="3243853"/>
              <a:chExt cx="2878853" cy="3342546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2969204" y="3243853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7" y="2530841"/>
              <a:ext cx="2365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Export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rendered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images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last step of the </a:t>
              </a:r>
              <a:r>
                <a:rPr lang="en-GB" sz="1600" dirty="0" err="1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strategy consists of working on the assembly’s appearance, in order to exporting rendered images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2421183" y="2210024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27196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997972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887FBF-E6D0-B274-84D7-8D5A2A132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1" b="97266" l="19790" r="611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51" t="12688" r="38352" b="269"/>
          <a:stretch/>
        </p:blipFill>
        <p:spPr>
          <a:xfrm>
            <a:off x="1143564" y="1282416"/>
            <a:ext cx="5763855" cy="5646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9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Monoblock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4918711" y="5981283"/>
              <a:ext cx="2468877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4045794" y="5346066"/>
              <a:ext cx="4311821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</a:t>
              </a:r>
              <a:r>
                <a:rPr lang="en-GB" sz="2000" spc="50" dirty="0" err="1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modeling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first single </a:t>
              </a:r>
              <a:r>
                <a:rPr lang="en-GB" sz="2000" spc="50" dirty="0" err="1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monoblock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is the most time-consuming step of the process but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improve the accuracy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of the final object's shape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4819B62-AD14-6B89-182D-1D3E2F81473C}"/>
              </a:ext>
            </a:extLst>
          </p:cNvPr>
          <p:cNvGrpSpPr/>
          <p:nvPr/>
        </p:nvGrpSpPr>
        <p:grpSpPr>
          <a:xfrm>
            <a:off x="1456055" y="1292143"/>
            <a:ext cx="2107917" cy="3062888"/>
            <a:chOff x="3546121" y="3125606"/>
            <a:chExt cx="2107917" cy="3062888"/>
          </a:xfrm>
        </p:grpSpPr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5DD21AFB-AEE9-4A72-D22A-1B87EB971A72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861741B7-044B-B416-C783-2644EBCEF701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CAFAB2B2-5823-E495-628D-8F4FBCC21FB4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Blueprints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33B1D389-5D65-EEB3-D194-543C041F7516}"/>
                </a:ext>
              </a:extLst>
            </p:cNvPr>
            <p:cNvSpPr txBox="1"/>
            <p:nvPr/>
          </p:nvSpPr>
          <p:spPr>
            <a:xfrm>
              <a:off x="3758221" y="4174252"/>
              <a:ext cx="17434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blueprints and images of the mouse are the main support to start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sketching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6FFF8802-D249-F72E-D5A6-0C8AEFD93FDF}"/>
              </a:ext>
            </a:extLst>
          </p:cNvPr>
          <p:cNvGrpSpPr/>
          <p:nvPr/>
        </p:nvGrpSpPr>
        <p:grpSpPr>
          <a:xfrm>
            <a:off x="3849461" y="1292143"/>
            <a:ext cx="2107917" cy="3062888"/>
            <a:chOff x="3546121" y="3125606"/>
            <a:chExt cx="2107917" cy="3062888"/>
          </a:xfrm>
        </p:grpSpPr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785CCECA-CF09-0508-6A54-AC6E882FD187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1D960748-C8C8-AE19-37B4-0D0B0D61141E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0789131C-97C4-2423-C67B-003020A7BA0D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Sketch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43828D1E-CDAB-D90D-A181-8D3B4343C860}"/>
                </a:ext>
              </a:extLst>
            </p:cNvPr>
            <p:cNvSpPr txBox="1"/>
            <p:nvPr/>
          </p:nvSpPr>
          <p:spPr>
            <a:xfrm>
              <a:off x="3758221" y="4174252"/>
              <a:ext cx="174341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Sketches are fundamental to obtaining the references requested by the boundary blend feature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FD68829-49E9-72AE-1856-102D1DC2A14D}"/>
              </a:ext>
            </a:extLst>
          </p:cNvPr>
          <p:cNvGrpSpPr/>
          <p:nvPr/>
        </p:nvGrpSpPr>
        <p:grpSpPr>
          <a:xfrm>
            <a:off x="6242867" y="1292143"/>
            <a:ext cx="2107917" cy="3062888"/>
            <a:chOff x="3546121" y="3125606"/>
            <a:chExt cx="2107917" cy="3062888"/>
          </a:xfrm>
        </p:grpSpPr>
        <p:sp>
          <p:nvSpPr>
            <p:cNvPr id="85" name="Rettangolo 84">
              <a:extLst>
                <a:ext uri="{FF2B5EF4-FFF2-40B4-BE49-F238E27FC236}">
                  <a16:creationId xmlns:a16="http://schemas.microsoft.com/office/drawing/2014/main" id="{12951543-5897-DF98-5173-6BB9D9EBD7C6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6" name="Connettore diritto 85">
              <a:extLst>
                <a:ext uri="{FF2B5EF4-FFF2-40B4-BE49-F238E27FC236}">
                  <a16:creationId xmlns:a16="http://schemas.microsoft.com/office/drawing/2014/main" id="{C51C1313-3FD0-9746-C075-0C7400AA3839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99F10637-C0FE-649C-0640-4C8DA69F3A1E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Boundary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blend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8E0BFD61-D7B4-DB58-6BF1-792D8281BFA7}"/>
                </a:ext>
              </a:extLst>
            </p:cNvPr>
            <p:cNvSpPr txBox="1"/>
            <p:nvPr/>
          </p:nvSpPr>
          <p:spPr>
            <a:xfrm>
              <a:off x="3758221" y="4176326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boundary blend feature creates surfaces from curves and sketches defined in two directions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5D4E3994-FC15-207B-DCA5-5A2F4A1EB0E4}"/>
              </a:ext>
            </a:extLst>
          </p:cNvPr>
          <p:cNvGrpSpPr/>
          <p:nvPr/>
        </p:nvGrpSpPr>
        <p:grpSpPr>
          <a:xfrm>
            <a:off x="8636272" y="1292143"/>
            <a:ext cx="2107917" cy="3062888"/>
            <a:chOff x="3546121" y="3125606"/>
            <a:chExt cx="2107917" cy="3062888"/>
          </a:xfrm>
        </p:grpSpPr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5B842BD4-CE61-BFA4-B3B6-D36FC254C82E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A1DEC6C8-7EC9-63C9-06FE-7F5ED8A99A84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BB26D4E8-622D-89F3-AC3A-103DEB2CCF4C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Solidify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A39A44D6-B787-5D07-288E-F68BA5D544AA}"/>
                </a:ext>
              </a:extLst>
            </p:cNvPr>
            <p:cNvSpPr txBox="1"/>
            <p:nvPr/>
          </p:nvSpPr>
          <p:spPr>
            <a:xfrm>
              <a:off x="3758221" y="4176326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Joining more blended surfaces in a single closed one allows to obtain a solidified object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5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A147900-7C87-BF26-606D-4432CA270DD4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3134E3E-4638-C20C-366D-7EC087B4B8BA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Monoblock modelling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8D35E23E-78E9-0C93-5728-7C9D40E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91A854C-8C80-CE2F-729C-8DDF3EF95E45}"/>
              </a:ext>
            </a:extLst>
          </p:cNvPr>
          <p:cNvGrpSpPr/>
          <p:nvPr/>
        </p:nvGrpSpPr>
        <p:grpSpPr>
          <a:xfrm>
            <a:off x="515937" y="1260232"/>
            <a:ext cx="11160125" cy="4869105"/>
            <a:chOff x="-889116" y="1321120"/>
            <a:chExt cx="11160125" cy="4869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6DC7BA6D-B027-A1E0-5129-CC9752F07EE4}"/>
                </a:ext>
              </a:extLst>
            </p:cNvPr>
            <p:cNvSpPr/>
            <p:nvPr/>
          </p:nvSpPr>
          <p:spPr>
            <a:xfrm>
              <a:off x="-889116" y="1321120"/>
              <a:ext cx="11160125" cy="4869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82D9EDAB-0886-13EA-715C-85499D5A4A55}"/>
                </a:ext>
              </a:extLst>
            </p:cNvPr>
            <p:cNvCxnSpPr>
              <a:cxnSpLocks/>
            </p:cNvCxnSpPr>
            <p:nvPr/>
          </p:nvCxnSpPr>
          <p:spPr>
            <a:xfrm>
              <a:off x="1547253" y="5226790"/>
              <a:ext cx="0" cy="96343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5D40C913-E1EF-B7D8-BD6B-B6592CDEA702}"/>
                </a:ext>
              </a:extLst>
            </p:cNvPr>
            <p:cNvSpPr txBox="1"/>
            <p:nvPr/>
          </p:nvSpPr>
          <p:spPr>
            <a:xfrm>
              <a:off x="-547616" y="5226790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Getting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real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surfaces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957132B-9732-8560-1896-A6C9BEEAFA91}"/>
                </a:ext>
              </a:extLst>
            </p:cNvPr>
            <p:cNvSpPr txBox="1"/>
            <p:nvPr/>
          </p:nvSpPr>
          <p:spPr>
            <a:xfrm>
              <a:off x="1650301" y="5226790"/>
              <a:ext cx="8153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grid of curves on which the blended surfaces are formed is obtained with the intersection feature: each curve is the intersection of two sketches on orthogonal planes. This procedure allows to obtain surfaces coinciding with the boundaries of the blueprints.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8C9527-DEEA-EA06-6FF8-F951CF6228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875268"/>
            <a:ext cx="5616427" cy="42751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97D32B-BF68-83AC-BEF2-E5EB7FF2D1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35" y="974539"/>
            <a:ext cx="5349704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A147900-7C87-BF26-606D-4432CA270DD4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3134E3E-4638-C20C-366D-7EC087B4B8BA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Monoblock modelling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8D35E23E-78E9-0C93-5728-7C9D40E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91A854C-8C80-CE2F-729C-8DDF3EF95E45}"/>
              </a:ext>
            </a:extLst>
          </p:cNvPr>
          <p:cNvGrpSpPr/>
          <p:nvPr/>
        </p:nvGrpSpPr>
        <p:grpSpPr>
          <a:xfrm>
            <a:off x="515937" y="1260232"/>
            <a:ext cx="11160125" cy="4869105"/>
            <a:chOff x="-889116" y="1321120"/>
            <a:chExt cx="11160125" cy="4869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6DC7BA6D-B027-A1E0-5129-CC9752F07EE4}"/>
                </a:ext>
              </a:extLst>
            </p:cNvPr>
            <p:cNvSpPr/>
            <p:nvPr/>
          </p:nvSpPr>
          <p:spPr>
            <a:xfrm>
              <a:off x="-889116" y="1321120"/>
              <a:ext cx="11160125" cy="4869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82D9EDAB-0886-13EA-715C-85499D5A4A55}"/>
                </a:ext>
              </a:extLst>
            </p:cNvPr>
            <p:cNvCxnSpPr>
              <a:cxnSpLocks/>
            </p:cNvCxnSpPr>
            <p:nvPr/>
          </p:nvCxnSpPr>
          <p:spPr>
            <a:xfrm>
              <a:off x="1547253" y="5226790"/>
              <a:ext cx="0" cy="96343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5D40C913-E1EF-B7D8-BD6B-B6592CDEA702}"/>
                </a:ext>
              </a:extLst>
            </p:cNvPr>
            <p:cNvSpPr txBox="1"/>
            <p:nvPr/>
          </p:nvSpPr>
          <p:spPr>
            <a:xfrm>
              <a:off x="-547616" y="5226790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Points of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singularity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957132B-9732-8560-1896-A6C9BEEAFA91}"/>
                </a:ext>
              </a:extLst>
            </p:cNvPr>
            <p:cNvSpPr txBox="1"/>
            <p:nvPr/>
          </p:nvSpPr>
          <p:spPr>
            <a:xfrm>
              <a:off x="1650301" y="5226790"/>
              <a:ext cx="8153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Each side face has edges coinciding at a singularity point, which cannot be </a:t>
              </a:r>
              <a:r>
                <a:rPr lang="en-GB" sz="1600" dirty="0" err="1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modeled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correctly with a single blend surface. To close the surface, three quadrangular patches are used with continuity and curvature constraints on the previous surface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F5A31FE4-1525-5096-D457-33ACBDA4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4" y="1556926"/>
            <a:ext cx="5209676" cy="32303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5781D27-436D-2EFD-F66F-7599D33F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7" y="1614669"/>
            <a:ext cx="5091090" cy="33097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3F7B36B-094A-72C1-98DF-A3BE6087569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6733" y="1856167"/>
            <a:ext cx="5076292" cy="2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7016499" y="5678561"/>
              <a:ext cx="969262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6236213" y="5364274"/>
              <a:ext cx="1402075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final assembly is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quite similar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to the original mouse thanks to the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strategy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we used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FA6BE5E-E98D-64EE-7B89-E30EF036292E}"/>
              </a:ext>
            </a:extLst>
          </p:cNvPr>
          <p:cNvGrpSpPr/>
          <p:nvPr/>
        </p:nvGrpSpPr>
        <p:grpSpPr>
          <a:xfrm>
            <a:off x="515938" y="1268413"/>
            <a:ext cx="5337504" cy="3062888"/>
            <a:chOff x="3546121" y="3125606"/>
            <a:chExt cx="5337504" cy="3062888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90DFAAB-0B02-9984-BA4D-D043715B74F3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9DAF1DC-1BFB-3EB8-26D6-DB526DDE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E8DCB9A-1A00-9599-3729-74E6E356E966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Original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B28460D-D01B-9C80-04DE-700DDF6A9585}"/>
                </a:ext>
              </a:extLst>
            </p:cNvPr>
            <p:cNvSpPr txBox="1"/>
            <p:nvPr/>
          </p:nvSpPr>
          <p:spPr>
            <a:xfrm>
              <a:off x="3758221" y="4174252"/>
              <a:ext cx="214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has a shape which follows the natural curve of hand to improve comfort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FDAEEB-4F5F-9F4A-D5EC-DA3D027E4793}"/>
              </a:ext>
            </a:extLst>
          </p:cNvPr>
          <p:cNvGrpSpPr/>
          <p:nvPr/>
        </p:nvGrpSpPr>
        <p:grpSpPr>
          <a:xfrm>
            <a:off x="6338560" y="1268413"/>
            <a:ext cx="5337504" cy="3068932"/>
            <a:chOff x="3546121" y="3119562"/>
            <a:chExt cx="5337504" cy="3068932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9E953A2-6E47-DF0F-A619-82BB33B09DC9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E2533EC2-9F9F-DCE7-1573-0346BD3D8B08}"/>
                </a:ext>
              </a:extLst>
            </p:cNvPr>
            <p:cNvCxnSpPr>
              <a:cxnSpLocks/>
            </p:cNvCxnSpPr>
            <p:nvPr/>
          </p:nvCxnSpPr>
          <p:spPr>
            <a:xfrm>
              <a:off x="8635020" y="3119562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C5E02AD-007A-CE3F-3BF3-0B89F71872A9}"/>
                </a:ext>
              </a:extLst>
            </p:cNvPr>
            <p:cNvSpPr txBox="1"/>
            <p:nvPr/>
          </p:nvSpPr>
          <p:spPr>
            <a:xfrm>
              <a:off x="6161882" y="3220145"/>
              <a:ext cx="24714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Assignment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X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879345B-96C9-8495-9F00-1F02DF069969}"/>
                </a:ext>
              </a:extLst>
            </p:cNvPr>
            <p:cNvSpPr txBox="1"/>
            <p:nvPr/>
          </p:nvSpPr>
          <p:spPr>
            <a:xfrm>
              <a:off x="6496371" y="4174252"/>
              <a:ext cx="2136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CAD model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mimic the original one even in the </a:t>
              </a:r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appeareances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5DBD8718-D639-5821-7D2B-2E1DD9ACC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9" y="687216"/>
            <a:ext cx="5080542" cy="43629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E7944FE-8604-2C09-400A-7FBD7DCF0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24" b="90104" l="30860" r="54731">
                        <a14:foregroundMark x1="39518" y1="68490" x2="39518" y2="68490"/>
                        <a14:foregroundMark x1="43723" y1="68880" x2="40816" y2="69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6" t="15515" r="44821" b="5924"/>
          <a:stretch/>
        </p:blipFill>
        <p:spPr>
          <a:xfrm>
            <a:off x="4559533" y="660932"/>
            <a:ext cx="3034474" cy="4415483"/>
          </a:xfrm>
          <a:prstGeom prst="rect">
            <a:avLst/>
          </a:prstGeom>
        </p:spPr>
      </p:pic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7684399A-A12B-1786-C890-7825CFAE7F80}"/>
              </a:ext>
            </a:extLst>
          </p:cNvPr>
          <p:cNvSpPr/>
          <p:nvPr/>
        </p:nvSpPr>
        <p:spPr>
          <a:xfrm>
            <a:off x="4859061" y="1051771"/>
            <a:ext cx="2394777" cy="3694764"/>
          </a:xfrm>
          <a:custGeom>
            <a:avLst/>
            <a:gdLst>
              <a:gd name="connsiteX0" fmla="*/ 382475 w 2394777"/>
              <a:gd name="connsiteY0" fmla="*/ 33165 h 3694764"/>
              <a:gd name="connsiteX1" fmla="*/ 272747 w 2394777"/>
              <a:gd name="connsiteY1" fmla="*/ 319677 h 3694764"/>
              <a:gd name="connsiteX2" fmla="*/ 199595 w 2394777"/>
              <a:gd name="connsiteY2" fmla="*/ 612285 h 3694764"/>
              <a:gd name="connsiteX3" fmla="*/ 126443 w 2394777"/>
              <a:gd name="connsiteY3" fmla="*/ 959757 h 3694764"/>
              <a:gd name="connsiteX4" fmla="*/ 102059 w 2394777"/>
              <a:gd name="connsiteY4" fmla="*/ 1039005 h 3694764"/>
              <a:gd name="connsiteX5" fmla="*/ 89867 w 2394777"/>
              <a:gd name="connsiteY5" fmla="*/ 1374285 h 3694764"/>
              <a:gd name="connsiteX6" fmla="*/ 89867 w 2394777"/>
              <a:gd name="connsiteY6" fmla="*/ 1514493 h 3694764"/>
              <a:gd name="connsiteX7" fmla="*/ 65483 w 2394777"/>
              <a:gd name="connsiteY7" fmla="*/ 1685181 h 3694764"/>
              <a:gd name="connsiteX8" fmla="*/ 4523 w 2394777"/>
              <a:gd name="connsiteY8" fmla="*/ 1874157 h 3694764"/>
              <a:gd name="connsiteX9" fmla="*/ 10619 w 2394777"/>
              <a:gd name="connsiteY9" fmla="*/ 2063133 h 3694764"/>
              <a:gd name="connsiteX10" fmla="*/ 59387 w 2394777"/>
              <a:gd name="connsiteY10" fmla="*/ 2483757 h 3694764"/>
              <a:gd name="connsiteX11" fmla="*/ 181307 w 2394777"/>
              <a:gd name="connsiteY11" fmla="*/ 2849517 h 3694764"/>
              <a:gd name="connsiteX12" fmla="*/ 291035 w 2394777"/>
              <a:gd name="connsiteY12" fmla="*/ 3111645 h 3694764"/>
              <a:gd name="connsiteX13" fmla="*/ 516587 w 2394777"/>
              <a:gd name="connsiteY13" fmla="*/ 3398157 h 3694764"/>
              <a:gd name="connsiteX14" fmla="*/ 656795 w 2394777"/>
              <a:gd name="connsiteY14" fmla="*/ 3520077 h 3694764"/>
              <a:gd name="connsiteX15" fmla="*/ 967691 w 2394777"/>
              <a:gd name="connsiteY15" fmla="*/ 3672477 h 3694764"/>
              <a:gd name="connsiteX16" fmla="*/ 1370027 w 2394777"/>
              <a:gd name="connsiteY16" fmla="*/ 3678573 h 3694764"/>
              <a:gd name="connsiteX17" fmla="*/ 1808939 w 2394777"/>
              <a:gd name="connsiteY17" fmla="*/ 3526173 h 3694764"/>
              <a:gd name="connsiteX18" fmla="*/ 2071067 w 2394777"/>
              <a:gd name="connsiteY18" fmla="*/ 3312813 h 3694764"/>
              <a:gd name="connsiteX19" fmla="*/ 2241755 w 2394777"/>
              <a:gd name="connsiteY19" fmla="*/ 3056781 h 3694764"/>
              <a:gd name="connsiteX20" fmla="*/ 2375867 w 2394777"/>
              <a:gd name="connsiteY20" fmla="*/ 2648349 h 3694764"/>
              <a:gd name="connsiteX21" fmla="*/ 2388059 w 2394777"/>
              <a:gd name="connsiteY21" fmla="*/ 2178957 h 3694764"/>
              <a:gd name="connsiteX22" fmla="*/ 2321003 w 2394777"/>
              <a:gd name="connsiteY22" fmla="*/ 1764429 h 3694764"/>
              <a:gd name="connsiteX23" fmla="*/ 2314907 w 2394777"/>
              <a:gd name="connsiteY23" fmla="*/ 1477917 h 3694764"/>
              <a:gd name="connsiteX24" fmla="*/ 2302715 w 2394777"/>
              <a:gd name="connsiteY24" fmla="*/ 1252365 h 3694764"/>
              <a:gd name="connsiteX25" fmla="*/ 2272235 w 2394777"/>
              <a:gd name="connsiteY25" fmla="*/ 978045 h 3694764"/>
              <a:gd name="connsiteX26" fmla="*/ 2180795 w 2394777"/>
              <a:gd name="connsiteY26" fmla="*/ 636669 h 3694764"/>
              <a:gd name="connsiteX27" fmla="*/ 2046683 w 2394777"/>
              <a:gd name="connsiteY27" fmla="*/ 356253 h 3694764"/>
              <a:gd name="connsiteX28" fmla="*/ 1626059 w 2394777"/>
              <a:gd name="connsiteY28" fmla="*/ 167277 h 3694764"/>
              <a:gd name="connsiteX29" fmla="*/ 1254203 w 2394777"/>
              <a:gd name="connsiteY29" fmla="*/ 51453 h 3694764"/>
              <a:gd name="connsiteX30" fmla="*/ 937211 w 2394777"/>
              <a:gd name="connsiteY30" fmla="*/ 8781 h 3694764"/>
              <a:gd name="connsiteX31" fmla="*/ 638507 w 2394777"/>
              <a:gd name="connsiteY31" fmla="*/ 2685 h 3694764"/>
              <a:gd name="connsiteX32" fmla="*/ 382475 w 2394777"/>
              <a:gd name="connsiteY32" fmla="*/ 33165 h 36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94777" h="3694764">
                <a:moveTo>
                  <a:pt x="382475" y="33165"/>
                </a:moveTo>
                <a:cubicBezTo>
                  <a:pt x="321515" y="85997"/>
                  <a:pt x="303227" y="223157"/>
                  <a:pt x="272747" y="319677"/>
                </a:cubicBezTo>
                <a:cubicBezTo>
                  <a:pt x="242267" y="416197"/>
                  <a:pt x="223979" y="505605"/>
                  <a:pt x="199595" y="612285"/>
                </a:cubicBezTo>
                <a:cubicBezTo>
                  <a:pt x="175211" y="718965"/>
                  <a:pt x="142699" y="888637"/>
                  <a:pt x="126443" y="959757"/>
                </a:cubicBezTo>
                <a:cubicBezTo>
                  <a:pt x="110187" y="1030877"/>
                  <a:pt x="108155" y="969917"/>
                  <a:pt x="102059" y="1039005"/>
                </a:cubicBezTo>
                <a:cubicBezTo>
                  <a:pt x="95963" y="1108093"/>
                  <a:pt x="91899" y="1295037"/>
                  <a:pt x="89867" y="1374285"/>
                </a:cubicBezTo>
                <a:cubicBezTo>
                  <a:pt x="87835" y="1453533"/>
                  <a:pt x="93931" y="1462677"/>
                  <a:pt x="89867" y="1514493"/>
                </a:cubicBezTo>
                <a:cubicBezTo>
                  <a:pt x="85803" y="1566309"/>
                  <a:pt x="79707" y="1625237"/>
                  <a:pt x="65483" y="1685181"/>
                </a:cubicBezTo>
                <a:cubicBezTo>
                  <a:pt x="51259" y="1745125"/>
                  <a:pt x="13667" y="1811165"/>
                  <a:pt x="4523" y="1874157"/>
                </a:cubicBezTo>
                <a:cubicBezTo>
                  <a:pt x="-4621" y="1937149"/>
                  <a:pt x="1475" y="1961533"/>
                  <a:pt x="10619" y="2063133"/>
                </a:cubicBezTo>
                <a:cubicBezTo>
                  <a:pt x="19763" y="2164733"/>
                  <a:pt x="30939" y="2352693"/>
                  <a:pt x="59387" y="2483757"/>
                </a:cubicBezTo>
                <a:cubicBezTo>
                  <a:pt x="87835" y="2614821"/>
                  <a:pt x="142699" y="2744869"/>
                  <a:pt x="181307" y="2849517"/>
                </a:cubicBezTo>
                <a:cubicBezTo>
                  <a:pt x="219915" y="2954165"/>
                  <a:pt x="235155" y="3020205"/>
                  <a:pt x="291035" y="3111645"/>
                </a:cubicBezTo>
                <a:cubicBezTo>
                  <a:pt x="346915" y="3203085"/>
                  <a:pt x="455627" y="3330085"/>
                  <a:pt x="516587" y="3398157"/>
                </a:cubicBezTo>
                <a:cubicBezTo>
                  <a:pt x="577547" y="3466229"/>
                  <a:pt x="581611" y="3474357"/>
                  <a:pt x="656795" y="3520077"/>
                </a:cubicBezTo>
                <a:cubicBezTo>
                  <a:pt x="731979" y="3565797"/>
                  <a:pt x="848819" y="3646061"/>
                  <a:pt x="967691" y="3672477"/>
                </a:cubicBezTo>
                <a:cubicBezTo>
                  <a:pt x="1086563" y="3698893"/>
                  <a:pt x="1229819" y="3702957"/>
                  <a:pt x="1370027" y="3678573"/>
                </a:cubicBezTo>
                <a:cubicBezTo>
                  <a:pt x="1510235" y="3654189"/>
                  <a:pt x="1692099" y="3587133"/>
                  <a:pt x="1808939" y="3526173"/>
                </a:cubicBezTo>
                <a:cubicBezTo>
                  <a:pt x="1925779" y="3465213"/>
                  <a:pt x="1998931" y="3391045"/>
                  <a:pt x="2071067" y="3312813"/>
                </a:cubicBezTo>
                <a:cubicBezTo>
                  <a:pt x="2143203" y="3234581"/>
                  <a:pt x="2190955" y="3167525"/>
                  <a:pt x="2241755" y="3056781"/>
                </a:cubicBezTo>
                <a:cubicBezTo>
                  <a:pt x="2292555" y="2946037"/>
                  <a:pt x="2351483" y="2794653"/>
                  <a:pt x="2375867" y="2648349"/>
                </a:cubicBezTo>
                <a:cubicBezTo>
                  <a:pt x="2400251" y="2502045"/>
                  <a:pt x="2397203" y="2326277"/>
                  <a:pt x="2388059" y="2178957"/>
                </a:cubicBezTo>
                <a:cubicBezTo>
                  <a:pt x="2378915" y="2031637"/>
                  <a:pt x="2333195" y="1881269"/>
                  <a:pt x="2321003" y="1764429"/>
                </a:cubicBezTo>
                <a:cubicBezTo>
                  <a:pt x="2308811" y="1647589"/>
                  <a:pt x="2317955" y="1563261"/>
                  <a:pt x="2314907" y="1477917"/>
                </a:cubicBezTo>
                <a:cubicBezTo>
                  <a:pt x="2311859" y="1392573"/>
                  <a:pt x="2309827" y="1335677"/>
                  <a:pt x="2302715" y="1252365"/>
                </a:cubicBezTo>
                <a:cubicBezTo>
                  <a:pt x="2295603" y="1169053"/>
                  <a:pt x="2292555" y="1080661"/>
                  <a:pt x="2272235" y="978045"/>
                </a:cubicBezTo>
                <a:cubicBezTo>
                  <a:pt x="2251915" y="875429"/>
                  <a:pt x="2218387" y="740301"/>
                  <a:pt x="2180795" y="636669"/>
                </a:cubicBezTo>
                <a:cubicBezTo>
                  <a:pt x="2143203" y="533037"/>
                  <a:pt x="2139139" y="434485"/>
                  <a:pt x="2046683" y="356253"/>
                </a:cubicBezTo>
                <a:cubicBezTo>
                  <a:pt x="1954227" y="278021"/>
                  <a:pt x="1758139" y="218077"/>
                  <a:pt x="1626059" y="167277"/>
                </a:cubicBezTo>
                <a:cubicBezTo>
                  <a:pt x="1493979" y="116477"/>
                  <a:pt x="1369011" y="77869"/>
                  <a:pt x="1254203" y="51453"/>
                </a:cubicBezTo>
                <a:cubicBezTo>
                  <a:pt x="1139395" y="25037"/>
                  <a:pt x="1039827" y="16909"/>
                  <a:pt x="937211" y="8781"/>
                </a:cubicBezTo>
                <a:cubicBezTo>
                  <a:pt x="834595" y="653"/>
                  <a:pt x="728931" y="-2395"/>
                  <a:pt x="638507" y="2685"/>
                </a:cubicBezTo>
                <a:cubicBezTo>
                  <a:pt x="548083" y="7765"/>
                  <a:pt x="443435" y="-19667"/>
                  <a:pt x="382475" y="33165"/>
                </a:cubicBezTo>
                <a:close/>
              </a:path>
            </a:pathLst>
          </a:custGeom>
          <a:solidFill>
            <a:srgbClr val="F2F2F2"/>
          </a:solidFill>
          <a:ln>
            <a:solidFill>
              <a:srgbClr val="BC2E29"/>
            </a:solidFill>
          </a:ln>
          <a:effectLst>
            <a:glow rad="228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5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181 -0.000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2448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7016499" y="5678561"/>
              <a:ext cx="969262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6236213" y="5364274"/>
              <a:ext cx="1402075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final assembly is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quite similar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to the original mouse thanks to the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strategy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we used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FA6BE5E-E98D-64EE-7B89-E30EF036292E}"/>
              </a:ext>
            </a:extLst>
          </p:cNvPr>
          <p:cNvGrpSpPr/>
          <p:nvPr/>
        </p:nvGrpSpPr>
        <p:grpSpPr>
          <a:xfrm>
            <a:off x="515938" y="1268413"/>
            <a:ext cx="5337504" cy="3062888"/>
            <a:chOff x="3546121" y="3125606"/>
            <a:chExt cx="5337504" cy="3062888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90DFAAB-0B02-9984-BA4D-D043715B74F3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9DAF1DC-1BFB-3EB8-26D6-DB526DDE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E8DCB9A-1A00-9599-3729-74E6E356E966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Original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B28460D-D01B-9C80-04DE-700DDF6A9585}"/>
                </a:ext>
              </a:extLst>
            </p:cNvPr>
            <p:cNvSpPr txBox="1"/>
            <p:nvPr/>
          </p:nvSpPr>
          <p:spPr>
            <a:xfrm>
              <a:off x="3758221" y="4174252"/>
              <a:ext cx="214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has a shape which follows the natural curve of hand to improve comfort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FDAEEB-4F5F-9F4A-D5EC-DA3D027E4793}"/>
              </a:ext>
            </a:extLst>
          </p:cNvPr>
          <p:cNvGrpSpPr/>
          <p:nvPr/>
        </p:nvGrpSpPr>
        <p:grpSpPr>
          <a:xfrm>
            <a:off x="6338560" y="1268413"/>
            <a:ext cx="5337504" cy="3068932"/>
            <a:chOff x="3546121" y="3119562"/>
            <a:chExt cx="5337504" cy="3068932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9E953A2-6E47-DF0F-A619-82BB33B09DC9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E2533EC2-9F9F-DCE7-1573-0346BD3D8B08}"/>
                </a:ext>
              </a:extLst>
            </p:cNvPr>
            <p:cNvCxnSpPr>
              <a:cxnSpLocks/>
            </p:cNvCxnSpPr>
            <p:nvPr/>
          </p:nvCxnSpPr>
          <p:spPr>
            <a:xfrm>
              <a:off x="8635020" y="3119562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C5E02AD-007A-CE3F-3BF3-0B89F71872A9}"/>
                </a:ext>
              </a:extLst>
            </p:cNvPr>
            <p:cNvSpPr txBox="1"/>
            <p:nvPr/>
          </p:nvSpPr>
          <p:spPr>
            <a:xfrm>
              <a:off x="6161882" y="3220145"/>
              <a:ext cx="24714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Assignment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X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879345B-96C9-8495-9F00-1F02DF069969}"/>
                </a:ext>
              </a:extLst>
            </p:cNvPr>
            <p:cNvSpPr txBox="1"/>
            <p:nvPr/>
          </p:nvSpPr>
          <p:spPr>
            <a:xfrm>
              <a:off x="6496371" y="4174252"/>
              <a:ext cx="2136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CAD model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mimic the original one even in the </a:t>
              </a:r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appeareances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5DBD8718-D639-5821-7D2B-2E1DD9ACC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68" y="687215"/>
            <a:ext cx="5080542" cy="43629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E7944FE-8604-2C09-400A-7FBD7DCF0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24" b="90104" l="30860" r="54731">
                        <a14:foregroundMark x1="39518" y1="68490" x2="39518" y2="68490"/>
                        <a14:foregroundMark x1="43723" y1="68880" x2="40816" y2="69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6" t="15515" r="44821" b="5924"/>
          <a:stretch/>
        </p:blipFill>
        <p:spPr>
          <a:xfrm>
            <a:off x="6468524" y="660932"/>
            <a:ext cx="3034474" cy="44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181 -0.000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2448 2.96296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7016499" y="5678561"/>
              <a:ext cx="969262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6236213" y="5364274"/>
              <a:ext cx="1402075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final assembly is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quite similar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to the original mouse thanks to the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strategy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we used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FA6BE5E-E98D-64EE-7B89-E30EF036292E}"/>
              </a:ext>
            </a:extLst>
          </p:cNvPr>
          <p:cNvGrpSpPr/>
          <p:nvPr/>
        </p:nvGrpSpPr>
        <p:grpSpPr>
          <a:xfrm>
            <a:off x="515938" y="1268413"/>
            <a:ext cx="5337504" cy="3062888"/>
            <a:chOff x="3546121" y="3125606"/>
            <a:chExt cx="5337504" cy="3062888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90DFAAB-0B02-9984-BA4D-D043715B74F3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9DAF1DC-1BFB-3EB8-26D6-DB526DDE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E8DCB9A-1A00-9599-3729-74E6E356E966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Exploded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view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B28460D-D01B-9C80-04DE-700DDF6A9585}"/>
                </a:ext>
              </a:extLst>
            </p:cNvPr>
            <p:cNvSpPr txBox="1"/>
            <p:nvPr/>
          </p:nvSpPr>
          <p:spPr>
            <a:xfrm>
              <a:off x="3758221" y="4474293"/>
              <a:ext cx="214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internal parts were </a:t>
              </a:r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modeled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following a careful research for disassembled parts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FDAEEB-4F5F-9F4A-D5EC-DA3D027E4793}"/>
              </a:ext>
            </a:extLst>
          </p:cNvPr>
          <p:cNvGrpSpPr/>
          <p:nvPr/>
        </p:nvGrpSpPr>
        <p:grpSpPr>
          <a:xfrm>
            <a:off x="6338560" y="1268413"/>
            <a:ext cx="5337504" cy="3068932"/>
            <a:chOff x="3546121" y="3119562"/>
            <a:chExt cx="5337504" cy="3068932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9E953A2-6E47-DF0F-A619-82BB33B09DC9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E2533EC2-9F9F-DCE7-1573-0346BD3D8B08}"/>
                </a:ext>
              </a:extLst>
            </p:cNvPr>
            <p:cNvCxnSpPr>
              <a:cxnSpLocks/>
            </p:cNvCxnSpPr>
            <p:nvPr/>
          </p:nvCxnSpPr>
          <p:spPr>
            <a:xfrm>
              <a:off x="8635020" y="3119562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C5E02AD-007A-CE3F-3BF3-0B89F71872A9}"/>
                </a:ext>
              </a:extLst>
            </p:cNvPr>
            <p:cNvSpPr txBox="1"/>
            <p:nvPr/>
          </p:nvSpPr>
          <p:spPr>
            <a:xfrm>
              <a:off x="6161882" y="3220145"/>
              <a:ext cx="24714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mouse </a:t>
              </a:r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wheel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879345B-96C9-8495-9F00-1F02DF069969}"/>
                </a:ext>
              </a:extLst>
            </p:cNvPr>
            <p:cNvSpPr txBox="1"/>
            <p:nvPr/>
          </p:nvSpPr>
          <p:spPr>
            <a:xfrm>
              <a:off x="6496371" y="4591359"/>
              <a:ext cx="2136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Tthe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hyper-fast scrolling brings a mechanism similar to the click pen's one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02BF18E4-E961-1421-ADE4-B5668E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93750" l="36054" r="593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58" t="12688" r="37654" b="6436"/>
          <a:stretch/>
        </p:blipFill>
        <p:spPr>
          <a:xfrm>
            <a:off x="2703524" y="471413"/>
            <a:ext cx="3598531" cy="4752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AB0922-2995-2156-ACF3-0BFCA9EA2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781" b="80339" l="38157" r="62894">
                        <a14:foregroundMark x1="38714" y1="58984" x2="41497" y2="61979"/>
                        <a14:foregroundMark x1="40631" y1="61328" x2="41558" y2="62370"/>
                        <a14:foregroundMark x1="41806" y1="62109" x2="42857" y2="61458"/>
                        <a14:foregroundMark x1="42610" y1="62630" x2="43043" y2="63281"/>
                        <a14:foregroundMark x1="52381" y1="60677" x2="49907" y2="68750"/>
                        <a14:foregroundMark x1="45455" y1="65495" x2="47372" y2="67057"/>
                        <a14:foregroundMark x1="44032" y1="63802" x2="44836" y2="65234"/>
                        <a14:foregroundMark x1="53123" y1="61198" x2="51701" y2="68359"/>
                        <a14:foregroundMark x1="56957" y1="51953" x2="61534" y2="58464"/>
                        <a14:foregroundMark x1="56648" y1="49089" x2="58071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19011" r="35950" b="12793"/>
          <a:stretch/>
        </p:blipFill>
        <p:spPr>
          <a:xfrm>
            <a:off x="6703420" y="39074"/>
            <a:ext cx="3503178" cy="394901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E9D6289-EDFE-6845-BC74-CF5C6CE18C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54" b="86979" l="25603" r="56895">
                        <a14:foregroundMark x1="45949" y1="78646" x2="48856" y2="81510"/>
                        <a14:foregroundMark x1="54855" y1="77474" x2="52690" y2="79427"/>
                        <a14:foregroundMark x1="29808" y1="55078" x2="29004" y2="56510"/>
                        <a14:foregroundMark x1="53494" y1="59635" x2="53432" y2="61589"/>
                        <a14:foregroundMark x1="52134" y1="64583" x2="53247" y2="64453"/>
                        <a14:foregroundMark x1="52938" y1="65495" x2="53247" y2="65234"/>
                        <a14:backgroundMark x1="30303" y1="67708" x2="49165" y2="84375"/>
                        <a14:backgroundMark x1="38899" y1="72656" x2="39023" y2="70313"/>
                        <a14:backgroundMark x1="39889" y1="32943" x2="39147" y2="33594"/>
                        <a14:backgroundMark x1="53803" y1="64063" x2="53309" y2="65625"/>
                        <a14:backgroundMark x1="53556" y1="64323" x2="53309" y2="65755"/>
                        <a14:backgroundMark x1="53494" y1="64063" x2="53309" y2="65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13246" r="39476" b="4690"/>
          <a:stretch/>
        </p:blipFill>
        <p:spPr>
          <a:xfrm>
            <a:off x="5363058" y="1190611"/>
            <a:ext cx="3524387" cy="3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0" y="5293062"/>
            <a:ext cx="343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exploded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482263"/>
            <a:ext cx="5145009" cy="1375737"/>
            <a:chOff x="3480830" y="5482263"/>
            <a:chExt cx="5145009" cy="1375737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4590288" y="5553475"/>
              <a:ext cx="3950207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482263"/>
              <a:ext cx="5145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 mouse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contains more parts than you think</a:t>
              </a:r>
              <a:b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</a:b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(some were not represented)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482263"/>
              <a:ext cx="0" cy="1375737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43A6C1-0276-C6D4-C4FA-887F6EEEF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93750" l="13234" r="79530">
                        <a14:foregroundMark x1="26592" y1="85286" x2="27953" y2="85938"/>
                        <a14:foregroundMark x1="28757" y1="84505" x2="30179" y2="82292"/>
                        <a14:foregroundMark x1="55473" y1="69792" x2="54669" y2="72786"/>
                        <a14:foregroundMark x1="60235" y1="74740" x2="58689" y2="77083"/>
                        <a14:foregroundMark x1="49227" y1="78646" x2="50773" y2="79036"/>
                        <a14:foregroundMark x1="64255" y1="55339" x2="63946" y2="57031"/>
                        <a14:foregroundMark x1="71367" y1="55990" x2="70872" y2="58724"/>
                        <a14:foregroundMark x1="52505" y1="37109" x2="50155" y2="39844"/>
                        <a14:foregroundMark x1="29808" y1="45833" x2="28386" y2="48568"/>
                        <a14:backgroundMark x1="52443" y1="57552" x2="53741" y2="63802"/>
                        <a14:backgroundMark x1="38466" y1="48828" x2="35869" y2="54427"/>
                        <a14:backgroundMark x1="34694" y1="50781" x2="34261" y2="51432"/>
                        <a14:backgroundMark x1="38466" y1="27344" x2="38219" y2="28125"/>
                        <a14:backgroundMark x1="39085" y1="52995" x2="38652" y2="53646"/>
                        <a14:backgroundMark x1="51515" y1="55469" x2="50155" y2="52995"/>
                        <a14:backgroundMark x1="47062" y1="74089" x2="43599" y2="75391"/>
                        <a14:backgroundMark x1="23748" y1="76302" x2="30983" y2="62240"/>
                        <a14:backgroundMark x1="57514" y1="73307" x2="57514" y2="73307"/>
                        <a14:backgroundMark x1="55349" y1="73698" x2="55349" y2="73698"/>
                        <a14:backgroundMark x1="36982" y1="82552" x2="34323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" y="-318833"/>
            <a:ext cx="12952227" cy="61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BC2E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Choice of the assignment’s topic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B7F6470-2CA2-20CE-7324-F67B87D5BE84}"/>
              </a:ext>
            </a:extLst>
          </p:cNvPr>
          <p:cNvCxnSpPr>
            <a:cxnSpLocks/>
          </p:cNvCxnSpPr>
          <p:nvPr/>
        </p:nvCxnSpPr>
        <p:spPr>
          <a:xfrm>
            <a:off x="515938" y="857773"/>
            <a:ext cx="0" cy="1602789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A0B010-D3D2-FCCF-51A8-AA570AA33D28}"/>
              </a:ext>
            </a:extLst>
          </p:cNvPr>
          <p:cNvSpPr txBox="1"/>
          <p:nvPr/>
        </p:nvSpPr>
        <p:spPr>
          <a:xfrm>
            <a:off x="515937" y="2705725"/>
            <a:ext cx="1115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reasons which brought me to choose my computer’s mouse as the object of the assignment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019D50-FE4B-B44E-619C-C89371A25833}"/>
              </a:ext>
            </a:extLst>
          </p:cNvPr>
          <p:cNvGrpSpPr/>
          <p:nvPr/>
        </p:nvGrpSpPr>
        <p:grpSpPr>
          <a:xfrm>
            <a:off x="0" y="3429000"/>
            <a:ext cx="12192000" cy="3868994"/>
            <a:chOff x="0" y="2989006"/>
            <a:chExt cx="12192000" cy="3868994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D7BB09AB-86CA-C320-192C-238701DDFAB9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B2C678DC-9B5E-0B26-AA2B-F6F4E697AD14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Shape</a:t>
              </a:r>
              <a:endParaRPr lang="it-IT" sz="2000" b="1" spc="10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3848553-4F11-7A79-598C-B80DAF1A8F9E}"/>
                </a:ext>
              </a:extLst>
            </p:cNvPr>
            <p:cNvSpPr txBox="1"/>
            <p:nvPr/>
          </p:nvSpPr>
          <p:spPr>
            <a:xfrm>
              <a:off x="2697924" y="3259372"/>
              <a:ext cx="8978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a complex shape that involves a modelling difficulty at least equal to the once of assignments done during the course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22E4C51-2994-73A6-78C2-77FF3FD4282A}"/>
              </a:ext>
            </a:extLst>
          </p:cNvPr>
          <p:cNvGrpSpPr/>
          <p:nvPr/>
        </p:nvGrpSpPr>
        <p:grpSpPr>
          <a:xfrm>
            <a:off x="0" y="4554507"/>
            <a:ext cx="12192000" cy="3868994"/>
            <a:chOff x="0" y="2989006"/>
            <a:chExt cx="12192000" cy="3868994"/>
          </a:xfrm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AEF710E-FD57-7A59-58CC-39488C81C197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5FE42B1F-8BAC-1AF7-06C1-2412C884D952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Assembly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BE6E644-CF94-608F-7E42-55EEDE604C70}"/>
                </a:ext>
              </a:extLst>
            </p:cNvPr>
            <p:cNvSpPr txBox="1"/>
            <p:nvPr/>
          </p:nvSpPr>
          <p:spPr>
            <a:xfrm>
              <a:off x="2697925" y="3259372"/>
              <a:ext cx="8978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made up of a lot of pieces, which are enough to create an assembly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4504D9A-5C10-F4FA-6D15-47A33F230B6A}"/>
              </a:ext>
            </a:extLst>
          </p:cNvPr>
          <p:cNvGrpSpPr/>
          <p:nvPr/>
        </p:nvGrpSpPr>
        <p:grpSpPr>
          <a:xfrm>
            <a:off x="0" y="5464571"/>
            <a:ext cx="12192000" cy="3868994"/>
            <a:chOff x="0" y="2989006"/>
            <a:chExt cx="12192000" cy="3868994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E5667F31-B316-1C6D-7EDE-5982E7590A1B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A43B51E4-4DAD-9779-67C1-A2154FB274DF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Portability</a:t>
              </a:r>
              <a:endParaRPr lang="it-IT" sz="2000" b="1" spc="10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81B79E0B-CFA0-557B-F2E8-674FFB4171E0}"/>
                </a:ext>
              </a:extLst>
            </p:cNvPr>
            <p:cNvSpPr txBox="1"/>
            <p:nvPr/>
          </p:nvSpPr>
          <p:spPr>
            <a:xfrm>
              <a:off x="2697925" y="3259372"/>
              <a:ext cx="8978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easily transportable to be always available for taking measurements and comparing the CAD model with the real object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0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480026" y="2092316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FC6985C-C650-847C-D1B6-763A66E4E4CF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7D0940-ECD7-7888-BF08-539E0BEF00C1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E172523-4A09-2FF8-7588-85ADB044CDB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8F628DD-4E2A-FB49-7FC4-8EAC8FD68274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3292631-55BF-D792-3D1E-F9FE9DF2EAE6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A9EACE-017A-5736-0B86-264E3DB461D9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10562F-B1CA-2BDE-D4A5-E7E811E8D4B3}"/>
              </a:ext>
            </a:extLst>
          </p:cNvPr>
          <p:cNvSpPr txBox="1"/>
          <p:nvPr/>
        </p:nvSpPr>
        <p:spPr>
          <a:xfrm>
            <a:off x="1351233" y="3602347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full-sized contoured shape follows the natural curve of hand for more comfort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99EA14E-1A4F-C49F-F146-D6A53480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9" y="3090682"/>
            <a:ext cx="1546549" cy="15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813AED62-C3A7-0CA1-C9A4-A22127187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33418"/>
            <a:ext cx="4027712" cy="5930247"/>
          </a:xfrm>
          <a:prstGeom prst="rect">
            <a:avLst/>
          </a:prstGeom>
          <a:effectLst>
            <a:glow rad="139700">
              <a:srgbClr val="BC2E29">
                <a:alpha val="40000"/>
              </a:srgbClr>
            </a:glow>
          </a:effec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51D6E013-1DE2-A1AE-118F-DA1858592840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5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480026" y="2092316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FC6985C-C650-847C-D1B6-763A66E4E4CF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7D0940-ECD7-7888-BF08-539E0BEF00C1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E172523-4A09-2FF8-7588-85ADB044CDB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8F628DD-4E2A-FB49-7FC4-8EAC8FD68274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3292631-55BF-D792-3D1E-F9FE9DF2EAE6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A9EACE-017A-5736-0B86-264E3DB461D9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10562F-B1CA-2BDE-D4A5-E7E811E8D4B3}"/>
              </a:ext>
            </a:extLst>
          </p:cNvPr>
          <p:cNvSpPr txBox="1"/>
          <p:nvPr/>
        </p:nvSpPr>
        <p:spPr>
          <a:xfrm>
            <a:off x="1351233" y="3602347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full-sized contoured shape follows the natural curve of hand for more comfort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13AED62-C3A7-0CA1-C9A4-A22127187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33418"/>
            <a:ext cx="4027712" cy="5930247"/>
          </a:xfrm>
          <a:prstGeom prst="rect">
            <a:avLst/>
          </a:prstGeom>
          <a:effectLst>
            <a:glow rad="139700">
              <a:srgbClr val="BC2E29">
                <a:alpha val="40000"/>
              </a:srgbClr>
            </a:glo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93DDE63B-540D-90F4-9C34-3BB1897A72EA}"/>
              </a:ext>
            </a:extLst>
          </p:cNvPr>
          <p:cNvGrpSpPr/>
          <p:nvPr/>
        </p:nvGrpSpPr>
        <p:grpSpPr>
          <a:xfrm>
            <a:off x="953655" y="4142042"/>
            <a:ext cx="3539778" cy="338554"/>
            <a:chOff x="945815" y="3254897"/>
            <a:chExt cx="3539778" cy="33855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30D4BEC8-E2AD-ED71-36C5-C80B5FAB37DB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D85869A-1939-BF15-3A7C-D39698200464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53A5492-1172-33B5-F3B0-7DEE1C21D252}"/>
              </a:ext>
            </a:extLst>
          </p:cNvPr>
          <p:cNvSpPr txBox="1"/>
          <p:nvPr/>
        </p:nvSpPr>
        <p:spPr>
          <a:xfrm>
            <a:off x="1351233" y="4493562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thumb controls and three movements of the mouse wheel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DF7A6100-44C4-A87E-9BA8-41DE8E7A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7" y="3087525"/>
            <a:ext cx="1546549" cy="15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2D37407D-20F3-1F93-CACD-D3FDC58DBA75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10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22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505987" y="2072654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FC6985C-C650-847C-D1B6-763A66E4E4CF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7D0940-ECD7-7888-BF08-539E0BEF00C1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E172523-4A09-2FF8-7588-85ADB044CDB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8F628DD-4E2A-FB49-7FC4-8EAC8FD68274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3292631-55BF-D792-3D1E-F9FE9DF2EAE6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A9EACE-017A-5736-0B86-264E3DB461D9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10562F-B1CA-2BDE-D4A5-E7E811E8D4B3}"/>
              </a:ext>
            </a:extLst>
          </p:cNvPr>
          <p:cNvSpPr txBox="1"/>
          <p:nvPr/>
        </p:nvSpPr>
        <p:spPr>
          <a:xfrm>
            <a:off x="1351233" y="3602347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full-sized contoured shape follows the natural curve of hand for more comfort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13AED62-C3A7-0CA1-C9A4-A22127187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33418"/>
            <a:ext cx="4027712" cy="5930247"/>
          </a:xfrm>
          <a:prstGeom prst="rect">
            <a:avLst/>
          </a:prstGeom>
          <a:effectLst>
            <a:glow rad="139700">
              <a:srgbClr val="BC2E29">
                <a:alpha val="40000"/>
              </a:srgbClr>
            </a:glow>
          </a:effec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93DDE63B-540D-90F4-9C34-3BB1897A72EA}"/>
              </a:ext>
            </a:extLst>
          </p:cNvPr>
          <p:cNvGrpSpPr/>
          <p:nvPr/>
        </p:nvGrpSpPr>
        <p:grpSpPr>
          <a:xfrm>
            <a:off x="945815" y="4142524"/>
            <a:ext cx="3539778" cy="338554"/>
            <a:chOff x="945815" y="3254897"/>
            <a:chExt cx="3539778" cy="33855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30D4BEC8-E2AD-ED71-36C5-C80B5FAB37DB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D85869A-1939-BF15-3A7C-D39698200464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53A5492-1172-33B5-F3B0-7DEE1C21D252}"/>
              </a:ext>
            </a:extLst>
          </p:cNvPr>
          <p:cNvSpPr txBox="1"/>
          <p:nvPr/>
        </p:nvSpPr>
        <p:spPr>
          <a:xfrm>
            <a:off x="1351233" y="4493562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thumb controls and three movements of the mouse wheel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95EB111-426B-D27C-9002-F45567BF884B}"/>
              </a:ext>
            </a:extLst>
          </p:cNvPr>
          <p:cNvGrpSpPr/>
          <p:nvPr/>
        </p:nvGrpSpPr>
        <p:grpSpPr>
          <a:xfrm>
            <a:off x="945815" y="5033034"/>
            <a:ext cx="3539778" cy="338554"/>
            <a:chOff x="945815" y="3254897"/>
            <a:chExt cx="3539778" cy="338554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1D704A00-E518-F838-F52F-D2B07DCAF764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1F3D6079-FF28-2077-4686-711F617E452A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8187F0-B386-0CA8-B259-3B7A44188DF4}"/>
              </a:ext>
            </a:extLst>
          </p:cNvPr>
          <p:cNvSpPr txBox="1"/>
          <p:nvPr/>
        </p:nvSpPr>
        <p:spPr>
          <a:xfrm>
            <a:off x="1351233" y="5384072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Dual-mode scrolling allows switching between fast and precise scrolling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F6B7CB28-9454-BA19-326E-F2A2CD38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7" y="3089843"/>
            <a:ext cx="1546550" cy="15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6DF08F9B-B6E5-3A12-4FE7-B402C32D2CC5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98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22" grpId="0"/>
      <p:bldP spid="16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strategy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B7F6470-2CA2-20CE-7324-F67B87D5BE84}"/>
              </a:ext>
            </a:extLst>
          </p:cNvPr>
          <p:cNvCxnSpPr>
            <a:cxnSpLocks/>
          </p:cNvCxnSpPr>
          <p:nvPr/>
        </p:nvCxnSpPr>
        <p:spPr>
          <a:xfrm>
            <a:off x="515938" y="857773"/>
            <a:ext cx="0" cy="1048791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5BDD455-731F-B17D-007A-B3835E11D1F1}"/>
              </a:ext>
            </a:extLst>
          </p:cNvPr>
          <p:cNvGrpSpPr/>
          <p:nvPr/>
        </p:nvGrpSpPr>
        <p:grpSpPr>
          <a:xfrm>
            <a:off x="692479" y="3369270"/>
            <a:ext cx="5230340" cy="1323439"/>
            <a:chOff x="692479" y="3369270"/>
            <a:chExt cx="5230340" cy="13234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2250440" y="3743960"/>
              <a:ext cx="2804160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692479" y="3369270"/>
              <a:ext cx="5230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modelling strategy is based on working firstly with a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solid single-piece model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of the mouse and then subdividing it into several pieces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86905E6-BBBB-5024-F2FE-66AFFD574451}"/>
              </a:ext>
            </a:extLst>
          </p:cNvPr>
          <p:cNvCxnSpPr>
            <a:cxnSpLocks/>
          </p:cNvCxnSpPr>
          <p:nvPr/>
        </p:nvCxnSpPr>
        <p:spPr>
          <a:xfrm>
            <a:off x="515938" y="3429000"/>
            <a:ext cx="0" cy="3429000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7C8AA01-5748-233D-F7A8-49DDBCF07A51}"/>
              </a:ext>
            </a:extLst>
          </p:cNvPr>
          <p:cNvCxnSpPr>
            <a:cxnSpLocks/>
          </p:cNvCxnSpPr>
          <p:nvPr/>
        </p:nvCxnSpPr>
        <p:spPr>
          <a:xfrm flipV="1">
            <a:off x="7318376" y="908050"/>
            <a:ext cx="0" cy="5947308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0800000" algn="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B0CA9445-1769-44E7-A938-783598BD0A1A}"/>
              </a:ext>
            </a:extLst>
          </p:cNvPr>
          <p:cNvGrpSpPr/>
          <p:nvPr/>
        </p:nvGrpSpPr>
        <p:grpSpPr>
          <a:xfrm>
            <a:off x="7223663" y="2294949"/>
            <a:ext cx="3539778" cy="338554"/>
            <a:chOff x="945815" y="3254897"/>
            <a:chExt cx="3539778" cy="338554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B68922E7-094E-AA16-39BF-525E930D88F9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D1991821-5CA0-6111-8683-9D9A696E1204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Start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a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2B4A687-068D-D5F1-8A45-DF07B050128F}"/>
              </a:ext>
            </a:extLst>
          </p:cNvPr>
          <p:cNvGrpSpPr/>
          <p:nvPr/>
        </p:nvGrpSpPr>
        <p:grpSpPr>
          <a:xfrm>
            <a:off x="7223663" y="2857317"/>
            <a:ext cx="3539778" cy="338554"/>
            <a:chOff x="945815" y="3254897"/>
            <a:chExt cx="3539778" cy="338554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000CC36B-6AE8-7486-83B9-2E1A09ED3BED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B7884786-CB16-6B7F-63E7-462BBF264C3D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B09035D1-3134-D7B4-62AE-E36822104DAA}"/>
              </a:ext>
            </a:extLst>
          </p:cNvPr>
          <p:cNvGrpSpPr/>
          <p:nvPr/>
        </p:nvGrpSpPr>
        <p:grpSpPr>
          <a:xfrm>
            <a:off x="7223663" y="3416012"/>
            <a:ext cx="3539778" cy="338554"/>
            <a:chOff x="945815" y="3254897"/>
            <a:chExt cx="3539778" cy="338554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3809C6D4-3B60-D297-7078-8A2EA2684BF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EF0EB958-A039-8EF2-534F-02F6557C446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Further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DD2FCA2-3E62-8F1C-B415-A4DA48DDEDBB}"/>
              </a:ext>
            </a:extLst>
          </p:cNvPr>
          <p:cNvGrpSpPr/>
          <p:nvPr/>
        </p:nvGrpSpPr>
        <p:grpSpPr>
          <a:xfrm>
            <a:off x="7223663" y="3978380"/>
            <a:ext cx="3975194" cy="338554"/>
            <a:chOff x="945815" y="3254897"/>
            <a:chExt cx="3975194" cy="338554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E134A052-4272-728C-A8D4-842051358A2F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70238A34-D6C8-79FB-DFA0-085A23026C7E}"/>
                </a:ext>
              </a:extLst>
            </p:cNvPr>
            <p:cNvSpPr txBox="1"/>
            <p:nvPr/>
          </p:nvSpPr>
          <p:spPr>
            <a:xfrm>
              <a:off x="1351232" y="3254897"/>
              <a:ext cx="3569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Detailed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pieces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obtained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A7B6461-4262-1B12-1FD3-E7BB385A6758}"/>
              </a:ext>
            </a:extLst>
          </p:cNvPr>
          <p:cNvGrpSpPr/>
          <p:nvPr/>
        </p:nvGrpSpPr>
        <p:grpSpPr>
          <a:xfrm>
            <a:off x="7223663" y="4537076"/>
            <a:ext cx="3539778" cy="338554"/>
            <a:chOff x="945815" y="3254897"/>
            <a:chExt cx="3539778" cy="338554"/>
          </a:xfrm>
        </p:grpSpPr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B50B9B99-4B77-586C-C422-4A940DEE07D7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2004840B-8121-8086-0509-040AD721858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components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DC110A3A-C2B2-2672-27B5-0E7DE5BB004B}"/>
              </a:ext>
            </a:extLst>
          </p:cNvPr>
          <p:cNvGrpSpPr/>
          <p:nvPr/>
        </p:nvGrpSpPr>
        <p:grpSpPr>
          <a:xfrm>
            <a:off x="7223663" y="5099444"/>
            <a:ext cx="3539778" cy="338554"/>
            <a:chOff x="945815" y="3254897"/>
            <a:chExt cx="3539778" cy="338554"/>
          </a:xfrm>
        </p:grpSpPr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CC5F224-F634-22E6-DC88-9E25DD781655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A2A83CA-3A01-906F-EC7E-2926DFA8894A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Export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rendered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immages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2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107917" cy="3465945"/>
            <a:chOff x="515938" y="2210025"/>
            <a:chExt cx="2107917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7"/>
              <a:ext cx="2107917" cy="3342543"/>
              <a:chOff x="1127952" y="3243856"/>
              <a:chExt cx="2107917" cy="3342543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107917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1687916" y="3243856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43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starting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8" y="3210155"/>
              <a:ext cx="17434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modeling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process starts with making a solid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monoblock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which will establish the basis for following operations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1398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8B14038-ED20-BFE5-A283-1482C714C02D}"/>
              </a:ext>
            </a:extLst>
          </p:cNvPr>
          <p:cNvGrpSpPr/>
          <p:nvPr/>
        </p:nvGrpSpPr>
        <p:grpSpPr>
          <a:xfrm>
            <a:off x="3369429" y="2157127"/>
            <a:ext cx="8653183" cy="4700873"/>
            <a:chOff x="3369429" y="2157127"/>
            <a:chExt cx="8653183" cy="4700873"/>
          </a:xfrm>
        </p:grpSpPr>
        <p:grpSp>
          <p:nvGrpSpPr>
            <p:cNvPr id="93" name="Gruppo 92">
              <a:extLst>
                <a:ext uri="{FF2B5EF4-FFF2-40B4-BE49-F238E27FC236}">
                  <a16:creationId xmlns:a16="http://schemas.microsoft.com/office/drawing/2014/main" id="{290CB56E-28C8-2843-869F-BB416F23572A}"/>
                </a:ext>
              </a:extLst>
            </p:cNvPr>
            <p:cNvGrpSpPr/>
            <p:nvPr/>
          </p:nvGrpSpPr>
          <p:grpSpPr>
            <a:xfrm>
              <a:off x="3917179" y="2436302"/>
              <a:ext cx="7719352" cy="4421698"/>
              <a:chOff x="515938" y="1803547"/>
              <a:chExt cx="7719352" cy="4421698"/>
            </a:xfrm>
          </p:grpSpPr>
          <p:sp>
            <p:nvSpPr>
              <p:cNvPr id="94" name="Rettangolo 93">
                <a:extLst>
                  <a:ext uri="{FF2B5EF4-FFF2-40B4-BE49-F238E27FC236}">
                    <a16:creationId xmlns:a16="http://schemas.microsoft.com/office/drawing/2014/main" id="{19152232-FADA-AC80-01AA-5DEDD47BF396}"/>
                  </a:ext>
                </a:extLst>
              </p:cNvPr>
              <p:cNvSpPr/>
              <p:nvPr/>
            </p:nvSpPr>
            <p:spPr>
              <a:xfrm>
                <a:off x="515938" y="1803547"/>
                <a:ext cx="7719351" cy="3872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46C6336A-7C04-56C7-AFFE-979AB82CC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283" y="4928352"/>
                <a:ext cx="0" cy="1296893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1E5562E9-03AB-57CB-449E-8EAFFBDE7A0A}"/>
                  </a:ext>
                </a:extLst>
              </p:cNvPr>
              <p:cNvSpPr txBox="1"/>
              <p:nvPr/>
            </p:nvSpPr>
            <p:spPr>
              <a:xfrm>
                <a:off x="6299862" y="4928353"/>
                <a:ext cx="1935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  <a:t>Shell</a:t>
                </a:r>
                <a:b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</a:br>
                <a: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  <a:t>feature</a:t>
                </a:r>
              </a:p>
            </p:txBody>
          </p:sp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0B1185AE-D25C-6B59-58CC-5057253FAB11}"/>
                  </a:ext>
                </a:extLst>
              </p:cNvPr>
              <p:cNvSpPr txBox="1"/>
              <p:nvPr/>
            </p:nvSpPr>
            <p:spPr>
              <a:xfrm>
                <a:off x="515938" y="4928352"/>
                <a:ext cx="55906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Starting from the </a:t>
                </a:r>
                <a:r>
                  <a:rPr lang="en-GB" sz="1600" dirty="0" err="1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monoblock</a:t>
                </a:r>
                <a:r>
                  <a:rPr lang="en-GB" sz="1600" dirty="0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, the shell feature removes material leaving a layer of known thickness</a:t>
                </a:r>
                <a:endParaRPr lang="it-IT" sz="1600" dirty="0">
                  <a:solidFill>
                    <a:srgbClr val="404040"/>
                  </a:solidFill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" name="Immagine 101">
              <a:extLst>
                <a:ext uri="{FF2B5EF4-FFF2-40B4-BE49-F238E27FC236}">
                  <a16:creationId xmlns:a16="http://schemas.microsoft.com/office/drawing/2014/main" id="{B296696A-CC4C-B48F-4A58-2D7B3A5FF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73" b="96727" l="6545" r="956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9429" y="2238407"/>
              <a:ext cx="4644172" cy="3343318"/>
            </a:xfrm>
            <a:prstGeom prst="rect">
              <a:avLst/>
            </a:prstGeom>
          </p:spPr>
        </p:pic>
        <p:grpSp>
          <p:nvGrpSpPr>
            <p:cNvPr id="103" name="Gruppo 102">
              <a:extLst>
                <a:ext uri="{FF2B5EF4-FFF2-40B4-BE49-F238E27FC236}">
                  <a16:creationId xmlns:a16="http://schemas.microsoft.com/office/drawing/2014/main" id="{91CADBF7-0836-D9C8-C09E-7CDF092CCE0A}"/>
                </a:ext>
              </a:extLst>
            </p:cNvPr>
            <p:cNvGrpSpPr/>
            <p:nvPr/>
          </p:nvGrpSpPr>
          <p:grpSpPr>
            <a:xfrm>
              <a:off x="7487094" y="2157127"/>
              <a:ext cx="4535518" cy="3542278"/>
              <a:chOff x="2295208" y="1018983"/>
              <a:chExt cx="5685972" cy="4440793"/>
            </a:xfrm>
          </p:grpSpPr>
          <p:pic>
            <p:nvPicPr>
              <p:cNvPr id="104" name="Immagine 103">
                <a:extLst>
                  <a:ext uri="{FF2B5EF4-FFF2-40B4-BE49-F238E27FC236}">
                    <a16:creationId xmlns:a16="http://schemas.microsoft.com/office/drawing/2014/main" id="{88F18F0C-69FD-9858-48C8-598BD9677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273" b="96727" l="6545" r="95681"/>
                        </a14:imgEffect>
                      </a14:imgLayer>
                    </a14:imgProps>
                  </a:ext>
                </a:extLst>
              </a:blip>
              <a:srcRect l="11081" t="34095"/>
              <a:stretch/>
            </p:blipFill>
            <p:spPr>
              <a:xfrm>
                <a:off x="2804160" y="2697480"/>
                <a:ext cx="5177020" cy="2762296"/>
              </a:xfrm>
              <a:prstGeom prst="rect">
                <a:avLst/>
              </a:prstGeom>
            </p:spPr>
          </p:pic>
          <p:pic>
            <p:nvPicPr>
              <p:cNvPr id="105" name="Immagine 104">
                <a:extLst>
                  <a:ext uri="{FF2B5EF4-FFF2-40B4-BE49-F238E27FC236}">
                    <a16:creationId xmlns:a16="http://schemas.microsoft.com/office/drawing/2014/main" id="{FADB54C5-3E14-B4AF-9819-77C7D3848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027" b="96768" l="3390" r="9774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5208" y="1018983"/>
                <a:ext cx="5579292" cy="4389356"/>
              </a:xfrm>
              <a:prstGeom prst="rect">
                <a:avLst/>
              </a:prstGeom>
            </p:spPr>
          </p:pic>
        </p:grpSp>
      </p:grpSp>
      <p:sp>
        <p:nvSpPr>
          <p:cNvPr id="106" name="Ovale 105">
            <a:extLst>
              <a:ext uri="{FF2B5EF4-FFF2-40B4-BE49-F238E27FC236}">
                <a16:creationId xmlns:a16="http://schemas.microsoft.com/office/drawing/2014/main" id="{CD2BD354-459C-9065-7267-22CFC1EDDE65}"/>
              </a:ext>
            </a:extLst>
          </p:cNvPr>
          <p:cNvSpPr/>
          <p:nvPr/>
        </p:nvSpPr>
        <p:spPr>
          <a:xfrm>
            <a:off x="186895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B7682A0B-CEEC-84D6-9A92-8AC1E974A212}"/>
              </a:ext>
            </a:extLst>
          </p:cNvPr>
          <p:cNvSpPr/>
          <p:nvPr/>
        </p:nvSpPr>
        <p:spPr>
          <a:xfrm>
            <a:off x="257241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BBD0444C-D138-8D66-86BA-672200DAA03A}"/>
              </a:ext>
            </a:extLst>
          </p:cNvPr>
          <p:cNvSpPr/>
          <p:nvPr/>
        </p:nvSpPr>
        <p:spPr>
          <a:xfrm>
            <a:off x="3316207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B6224DD2-C2E3-1FB1-4642-CCE4E46370AC}"/>
              </a:ext>
            </a:extLst>
          </p:cNvPr>
          <p:cNvSpPr/>
          <p:nvPr/>
        </p:nvSpPr>
        <p:spPr>
          <a:xfrm>
            <a:off x="408951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FE32E51C-22C8-EC7E-72B4-DF505D513CB3}"/>
              </a:ext>
            </a:extLst>
          </p:cNvPr>
          <p:cNvSpPr/>
          <p:nvPr/>
        </p:nvSpPr>
        <p:spPr>
          <a:xfrm>
            <a:off x="476448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9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107917" cy="3465945"/>
            <a:chOff x="515938" y="2210025"/>
            <a:chExt cx="2107917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7"/>
              <a:ext cx="2107917" cy="3342543"/>
              <a:chOff x="1127952" y="3243856"/>
              <a:chExt cx="2107917" cy="3342543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107917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1687916" y="3243856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43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single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8" y="3210155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Partition of the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monoblock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to create the bottom and the top sides of the mouse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1398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0CB56E-28C8-2843-869F-BB416F23572A}"/>
              </a:ext>
            </a:extLst>
          </p:cNvPr>
          <p:cNvGrpSpPr/>
          <p:nvPr/>
        </p:nvGrpSpPr>
        <p:grpSpPr>
          <a:xfrm>
            <a:off x="3917179" y="2436302"/>
            <a:ext cx="7719351" cy="4421698"/>
            <a:chOff x="515938" y="1803547"/>
            <a:chExt cx="7719351" cy="4421698"/>
          </a:xfrm>
        </p:grpSpPr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19152232-FADA-AC80-01AA-5DEDD47BF396}"/>
                </a:ext>
              </a:extLst>
            </p:cNvPr>
            <p:cNvSpPr/>
            <p:nvPr/>
          </p:nvSpPr>
          <p:spPr>
            <a:xfrm>
              <a:off x="515938" y="1803547"/>
              <a:ext cx="7719351" cy="3872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46C6336A-7C04-56C7-AFFE-979AB82CC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283" y="4928352"/>
              <a:ext cx="0" cy="1296893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E5562E9-03AB-57CB-449E-8EAFFBDE7A0A}"/>
                </a:ext>
              </a:extLst>
            </p:cNvPr>
            <p:cNvSpPr txBox="1"/>
            <p:nvPr/>
          </p:nvSpPr>
          <p:spPr>
            <a:xfrm>
              <a:off x="6299862" y="4928353"/>
              <a:ext cx="1826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Boolean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operations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0B1185AE-D25C-6B59-58CC-5057253FAB11}"/>
                </a:ext>
              </a:extLst>
            </p:cNvPr>
            <p:cNvSpPr txBox="1"/>
            <p:nvPr/>
          </p:nvSpPr>
          <p:spPr>
            <a:xfrm>
              <a:off x="515938" y="4928352"/>
              <a:ext cx="5590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 operations feature allows subdividing the shell into two parts through an intermediate </a:t>
              </a:r>
              <a:r>
                <a:rPr lang="en-GB" sz="1600" i="1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boundary 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surface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e 64">
            <a:extLst>
              <a:ext uri="{FF2B5EF4-FFF2-40B4-BE49-F238E27FC236}">
                <a16:creationId xmlns:a16="http://schemas.microsoft.com/office/drawing/2014/main" id="{819E7741-5F48-567E-647F-DC940A53DFF1}"/>
              </a:ext>
            </a:extLst>
          </p:cNvPr>
          <p:cNvSpPr/>
          <p:nvPr/>
        </p:nvSpPr>
        <p:spPr>
          <a:xfrm>
            <a:off x="44257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CD36E1D4-55E9-2C16-272F-A36F6690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8592" l="1093" r="99454">
                        <a14:foregroundMark x1="7240" y1="66801" x2="12842" y2="77264"/>
                        <a14:foregroundMark x1="12432" y1="78068" x2="6967" y2="68410"/>
                        <a14:foregroundMark x1="21995" y1="88129" x2="30738" y2="94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62" y="2611874"/>
            <a:ext cx="4723052" cy="3206772"/>
          </a:xfrm>
          <a:prstGeom prst="rect">
            <a:avLst/>
          </a:prstGeom>
        </p:spPr>
      </p:pic>
      <p:sp>
        <p:nvSpPr>
          <p:cNvPr id="68" name="Figura a mano libera: forma 67">
            <a:extLst>
              <a:ext uri="{FF2B5EF4-FFF2-40B4-BE49-F238E27FC236}">
                <a16:creationId xmlns:a16="http://schemas.microsoft.com/office/drawing/2014/main" id="{8B1E66C4-34DA-B821-0F2F-41BFE1A34EFD}"/>
              </a:ext>
            </a:extLst>
          </p:cNvPr>
          <p:cNvSpPr/>
          <p:nvPr/>
        </p:nvSpPr>
        <p:spPr>
          <a:xfrm>
            <a:off x="3710337" y="2592389"/>
            <a:ext cx="4142025" cy="2103607"/>
          </a:xfrm>
          <a:custGeom>
            <a:avLst/>
            <a:gdLst>
              <a:gd name="connsiteX0" fmla="*/ 0 w 4900930"/>
              <a:gd name="connsiteY0" fmla="*/ 1196340 h 2431197"/>
              <a:gd name="connsiteX1" fmla="*/ 91440 w 4900930"/>
              <a:gd name="connsiteY1" fmla="*/ 1394460 h 2431197"/>
              <a:gd name="connsiteX2" fmla="*/ 232410 w 4900930"/>
              <a:gd name="connsiteY2" fmla="*/ 1592580 h 2431197"/>
              <a:gd name="connsiteX3" fmla="*/ 449580 w 4900930"/>
              <a:gd name="connsiteY3" fmla="*/ 1821180 h 2431197"/>
              <a:gd name="connsiteX4" fmla="*/ 758190 w 4900930"/>
              <a:gd name="connsiteY4" fmla="*/ 2087880 h 2431197"/>
              <a:gd name="connsiteX5" fmla="*/ 1139190 w 4900930"/>
              <a:gd name="connsiteY5" fmla="*/ 2308860 h 2431197"/>
              <a:gd name="connsiteX6" fmla="*/ 1402080 w 4900930"/>
              <a:gd name="connsiteY6" fmla="*/ 2407920 h 2431197"/>
              <a:gd name="connsiteX7" fmla="*/ 1520190 w 4900930"/>
              <a:gd name="connsiteY7" fmla="*/ 2430780 h 2431197"/>
              <a:gd name="connsiteX8" fmla="*/ 1604010 w 4900930"/>
              <a:gd name="connsiteY8" fmla="*/ 2411730 h 2431197"/>
              <a:gd name="connsiteX9" fmla="*/ 1744980 w 4900930"/>
              <a:gd name="connsiteY9" fmla="*/ 2297430 h 2431197"/>
              <a:gd name="connsiteX10" fmla="*/ 1950720 w 4900930"/>
              <a:gd name="connsiteY10" fmla="*/ 2141220 h 2431197"/>
              <a:gd name="connsiteX11" fmla="*/ 2205990 w 4900930"/>
              <a:gd name="connsiteY11" fmla="*/ 1977390 h 2431197"/>
              <a:gd name="connsiteX12" fmla="*/ 2541270 w 4900930"/>
              <a:gd name="connsiteY12" fmla="*/ 1828800 h 2431197"/>
              <a:gd name="connsiteX13" fmla="*/ 2971800 w 4900930"/>
              <a:gd name="connsiteY13" fmla="*/ 1748790 h 2431197"/>
              <a:gd name="connsiteX14" fmla="*/ 3368040 w 4900930"/>
              <a:gd name="connsiteY14" fmla="*/ 1699260 h 2431197"/>
              <a:gd name="connsiteX15" fmla="*/ 3699510 w 4900930"/>
              <a:gd name="connsiteY15" fmla="*/ 1623060 h 2431197"/>
              <a:gd name="connsiteX16" fmla="*/ 3973830 w 4900930"/>
              <a:gd name="connsiteY16" fmla="*/ 1493520 h 2431197"/>
              <a:gd name="connsiteX17" fmla="*/ 4293870 w 4900930"/>
              <a:gd name="connsiteY17" fmla="*/ 1245870 h 2431197"/>
              <a:gd name="connsiteX18" fmla="*/ 4533900 w 4900930"/>
              <a:gd name="connsiteY18" fmla="*/ 956310 h 2431197"/>
              <a:gd name="connsiteX19" fmla="*/ 4766310 w 4900930"/>
              <a:gd name="connsiteY19" fmla="*/ 579120 h 2431197"/>
              <a:gd name="connsiteX20" fmla="*/ 4892040 w 4900930"/>
              <a:gd name="connsiteY20" fmla="*/ 171450 h 2431197"/>
              <a:gd name="connsiteX21" fmla="*/ 4880610 w 4900930"/>
              <a:gd name="connsiteY21" fmla="*/ 0 h 2431197"/>
              <a:gd name="connsiteX0" fmla="*/ 0 w 4897258"/>
              <a:gd name="connsiteY0" fmla="*/ 1249680 h 2484537"/>
              <a:gd name="connsiteX1" fmla="*/ 91440 w 4897258"/>
              <a:gd name="connsiteY1" fmla="*/ 1447800 h 2484537"/>
              <a:gd name="connsiteX2" fmla="*/ 232410 w 4897258"/>
              <a:gd name="connsiteY2" fmla="*/ 1645920 h 2484537"/>
              <a:gd name="connsiteX3" fmla="*/ 449580 w 4897258"/>
              <a:gd name="connsiteY3" fmla="*/ 1874520 h 2484537"/>
              <a:gd name="connsiteX4" fmla="*/ 758190 w 4897258"/>
              <a:gd name="connsiteY4" fmla="*/ 2141220 h 2484537"/>
              <a:gd name="connsiteX5" fmla="*/ 1139190 w 4897258"/>
              <a:gd name="connsiteY5" fmla="*/ 2362200 h 2484537"/>
              <a:gd name="connsiteX6" fmla="*/ 1402080 w 4897258"/>
              <a:gd name="connsiteY6" fmla="*/ 2461260 h 2484537"/>
              <a:gd name="connsiteX7" fmla="*/ 1520190 w 4897258"/>
              <a:gd name="connsiteY7" fmla="*/ 2484120 h 2484537"/>
              <a:gd name="connsiteX8" fmla="*/ 1604010 w 4897258"/>
              <a:gd name="connsiteY8" fmla="*/ 2465070 h 2484537"/>
              <a:gd name="connsiteX9" fmla="*/ 1744980 w 4897258"/>
              <a:gd name="connsiteY9" fmla="*/ 2350770 h 2484537"/>
              <a:gd name="connsiteX10" fmla="*/ 1950720 w 4897258"/>
              <a:gd name="connsiteY10" fmla="*/ 2194560 h 2484537"/>
              <a:gd name="connsiteX11" fmla="*/ 2205990 w 4897258"/>
              <a:gd name="connsiteY11" fmla="*/ 2030730 h 2484537"/>
              <a:gd name="connsiteX12" fmla="*/ 2541270 w 4897258"/>
              <a:gd name="connsiteY12" fmla="*/ 1882140 h 2484537"/>
              <a:gd name="connsiteX13" fmla="*/ 2971800 w 4897258"/>
              <a:gd name="connsiteY13" fmla="*/ 1802130 h 2484537"/>
              <a:gd name="connsiteX14" fmla="*/ 3368040 w 4897258"/>
              <a:gd name="connsiteY14" fmla="*/ 1752600 h 2484537"/>
              <a:gd name="connsiteX15" fmla="*/ 3699510 w 4897258"/>
              <a:gd name="connsiteY15" fmla="*/ 1676400 h 2484537"/>
              <a:gd name="connsiteX16" fmla="*/ 3973830 w 4897258"/>
              <a:gd name="connsiteY16" fmla="*/ 1546860 h 2484537"/>
              <a:gd name="connsiteX17" fmla="*/ 4293870 w 4897258"/>
              <a:gd name="connsiteY17" fmla="*/ 1299210 h 2484537"/>
              <a:gd name="connsiteX18" fmla="*/ 4533900 w 4897258"/>
              <a:gd name="connsiteY18" fmla="*/ 1009650 h 2484537"/>
              <a:gd name="connsiteX19" fmla="*/ 4766310 w 4897258"/>
              <a:gd name="connsiteY19" fmla="*/ 632460 h 2484537"/>
              <a:gd name="connsiteX20" fmla="*/ 4892040 w 4897258"/>
              <a:gd name="connsiteY20" fmla="*/ 224790 h 2484537"/>
              <a:gd name="connsiteX21" fmla="*/ 4857750 w 4897258"/>
              <a:gd name="connsiteY21" fmla="*/ 0 h 2484537"/>
              <a:gd name="connsiteX0" fmla="*/ 0 w 4896608"/>
              <a:gd name="connsiteY0" fmla="*/ 1249680 h 2484537"/>
              <a:gd name="connsiteX1" fmla="*/ 91440 w 4896608"/>
              <a:gd name="connsiteY1" fmla="*/ 1447800 h 2484537"/>
              <a:gd name="connsiteX2" fmla="*/ 232410 w 4896608"/>
              <a:gd name="connsiteY2" fmla="*/ 1645920 h 2484537"/>
              <a:gd name="connsiteX3" fmla="*/ 449580 w 4896608"/>
              <a:gd name="connsiteY3" fmla="*/ 1874520 h 2484537"/>
              <a:gd name="connsiteX4" fmla="*/ 758190 w 4896608"/>
              <a:gd name="connsiteY4" fmla="*/ 2141220 h 2484537"/>
              <a:gd name="connsiteX5" fmla="*/ 1139190 w 4896608"/>
              <a:gd name="connsiteY5" fmla="*/ 2362200 h 2484537"/>
              <a:gd name="connsiteX6" fmla="*/ 1402080 w 4896608"/>
              <a:gd name="connsiteY6" fmla="*/ 2461260 h 2484537"/>
              <a:gd name="connsiteX7" fmla="*/ 1520190 w 4896608"/>
              <a:gd name="connsiteY7" fmla="*/ 2484120 h 2484537"/>
              <a:gd name="connsiteX8" fmla="*/ 1604010 w 4896608"/>
              <a:gd name="connsiteY8" fmla="*/ 2465070 h 2484537"/>
              <a:gd name="connsiteX9" fmla="*/ 1744980 w 4896608"/>
              <a:gd name="connsiteY9" fmla="*/ 2350770 h 2484537"/>
              <a:gd name="connsiteX10" fmla="*/ 1950720 w 4896608"/>
              <a:gd name="connsiteY10" fmla="*/ 2194560 h 2484537"/>
              <a:gd name="connsiteX11" fmla="*/ 2205990 w 4896608"/>
              <a:gd name="connsiteY11" fmla="*/ 2030730 h 2484537"/>
              <a:gd name="connsiteX12" fmla="*/ 2541270 w 4896608"/>
              <a:gd name="connsiteY12" fmla="*/ 1882140 h 2484537"/>
              <a:gd name="connsiteX13" fmla="*/ 2971800 w 4896608"/>
              <a:gd name="connsiteY13" fmla="*/ 1802130 h 2484537"/>
              <a:gd name="connsiteX14" fmla="*/ 3368040 w 4896608"/>
              <a:gd name="connsiteY14" fmla="*/ 1752600 h 2484537"/>
              <a:gd name="connsiteX15" fmla="*/ 3699510 w 4896608"/>
              <a:gd name="connsiteY15" fmla="*/ 1676400 h 2484537"/>
              <a:gd name="connsiteX16" fmla="*/ 3973830 w 4896608"/>
              <a:gd name="connsiteY16" fmla="*/ 1546860 h 2484537"/>
              <a:gd name="connsiteX17" fmla="*/ 4293870 w 4896608"/>
              <a:gd name="connsiteY17" fmla="*/ 1299210 h 2484537"/>
              <a:gd name="connsiteX18" fmla="*/ 4533900 w 4896608"/>
              <a:gd name="connsiteY18" fmla="*/ 1009650 h 2484537"/>
              <a:gd name="connsiteX19" fmla="*/ 4766310 w 4896608"/>
              <a:gd name="connsiteY19" fmla="*/ 632460 h 2484537"/>
              <a:gd name="connsiteX20" fmla="*/ 4892040 w 4896608"/>
              <a:gd name="connsiteY20" fmla="*/ 224790 h 2484537"/>
              <a:gd name="connsiteX21" fmla="*/ 4850130 w 4896608"/>
              <a:gd name="connsiteY21" fmla="*/ 0 h 2484537"/>
              <a:gd name="connsiteX0" fmla="*/ 0 w 4896608"/>
              <a:gd name="connsiteY0" fmla="*/ 1249680 h 2484537"/>
              <a:gd name="connsiteX1" fmla="*/ 91440 w 4896608"/>
              <a:gd name="connsiteY1" fmla="*/ 1447800 h 2484537"/>
              <a:gd name="connsiteX2" fmla="*/ 232410 w 4896608"/>
              <a:gd name="connsiteY2" fmla="*/ 1645920 h 2484537"/>
              <a:gd name="connsiteX3" fmla="*/ 449580 w 4896608"/>
              <a:gd name="connsiteY3" fmla="*/ 1874520 h 2484537"/>
              <a:gd name="connsiteX4" fmla="*/ 758190 w 4896608"/>
              <a:gd name="connsiteY4" fmla="*/ 2141220 h 2484537"/>
              <a:gd name="connsiteX5" fmla="*/ 1139190 w 4896608"/>
              <a:gd name="connsiteY5" fmla="*/ 2362200 h 2484537"/>
              <a:gd name="connsiteX6" fmla="*/ 1402080 w 4896608"/>
              <a:gd name="connsiteY6" fmla="*/ 2461260 h 2484537"/>
              <a:gd name="connsiteX7" fmla="*/ 1520190 w 4896608"/>
              <a:gd name="connsiteY7" fmla="*/ 2484120 h 2484537"/>
              <a:gd name="connsiteX8" fmla="*/ 1604010 w 4896608"/>
              <a:gd name="connsiteY8" fmla="*/ 2465070 h 2484537"/>
              <a:gd name="connsiteX9" fmla="*/ 1744980 w 4896608"/>
              <a:gd name="connsiteY9" fmla="*/ 2350770 h 2484537"/>
              <a:gd name="connsiteX10" fmla="*/ 1950720 w 4896608"/>
              <a:gd name="connsiteY10" fmla="*/ 2194560 h 2484537"/>
              <a:gd name="connsiteX11" fmla="*/ 2205990 w 4896608"/>
              <a:gd name="connsiteY11" fmla="*/ 2030730 h 2484537"/>
              <a:gd name="connsiteX12" fmla="*/ 2541270 w 4896608"/>
              <a:gd name="connsiteY12" fmla="*/ 1882140 h 2484537"/>
              <a:gd name="connsiteX13" fmla="*/ 2971800 w 4896608"/>
              <a:gd name="connsiteY13" fmla="*/ 1802130 h 2484537"/>
              <a:gd name="connsiteX14" fmla="*/ 3368040 w 4896608"/>
              <a:gd name="connsiteY14" fmla="*/ 1752600 h 2484537"/>
              <a:gd name="connsiteX15" fmla="*/ 3699510 w 4896608"/>
              <a:gd name="connsiteY15" fmla="*/ 1676400 h 2484537"/>
              <a:gd name="connsiteX16" fmla="*/ 3973830 w 4896608"/>
              <a:gd name="connsiteY16" fmla="*/ 1546860 h 2484537"/>
              <a:gd name="connsiteX17" fmla="*/ 4293870 w 4896608"/>
              <a:gd name="connsiteY17" fmla="*/ 1299210 h 2484537"/>
              <a:gd name="connsiteX18" fmla="*/ 4533900 w 4896608"/>
              <a:gd name="connsiteY18" fmla="*/ 1009650 h 2484537"/>
              <a:gd name="connsiteX19" fmla="*/ 4766310 w 4896608"/>
              <a:gd name="connsiteY19" fmla="*/ 632460 h 2484537"/>
              <a:gd name="connsiteX20" fmla="*/ 4892040 w 4896608"/>
              <a:gd name="connsiteY20" fmla="*/ 227330 h 2484537"/>
              <a:gd name="connsiteX21" fmla="*/ 4850130 w 4896608"/>
              <a:gd name="connsiteY21" fmla="*/ 0 h 2484537"/>
              <a:gd name="connsiteX0" fmla="*/ 0 w 4892081"/>
              <a:gd name="connsiteY0" fmla="*/ 1249680 h 2484537"/>
              <a:gd name="connsiteX1" fmla="*/ 91440 w 4892081"/>
              <a:gd name="connsiteY1" fmla="*/ 1447800 h 2484537"/>
              <a:gd name="connsiteX2" fmla="*/ 232410 w 4892081"/>
              <a:gd name="connsiteY2" fmla="*/ 1645920 h 2484537"/>
              <a:gd name="connsiteX3" fmla="*/ 449580 w 4892081"/>
              <a:gd name="connsiteY3" fmla="*/ 1874520 h 2484537"/>
              <a:gd name="connsiteX4" fmla="*/ 758190 w 4892081"/>
              <a:gd name="connsiteY4" fmla="*/ 2141220 h 2484537"/>
              <a:gd name="connsiteX5" fmla="*/ 1139190 w 4892081"/>
              <a:gd name="connsiteY5" fmla="*/ 2362200 h 2484537"/>
              <a:gd name="connsiteX6" fmla="*/ 1402080 w 4892081"/>
              <a:gd name="connsiteY6" fmla="*/ 2461260 h 2484537"/>
              <a:gd name="connsiteX7" fmla="*/ 1520190 w 4892081"/>
              <a:gd name="connsiteY7" fmla="*/ 2484120 h 2484537"/>
              <a:gd name="connsiteX8" fmla="*/ 1604010 w 4892081"/>
              <a:gd name="connsiteY8" fmla="*/ 2465070 h 2484537"/>
              <a:gd name="connsiteX9" fmla="*/ 1744980 w 4892081"/>
              <a:gd name="connsiteY9" fmla="*/ 2350770 h 2484537"/>
              <a:gd name="connsiteX10" fmla="*/ 1950720 w 4892081"/>
              <a:gd name="connsiteY10" fmla="*/ 2194560 h 2484537"/>
              <a:gd name="connsiteX11" fmla="*/ 2205990 w 4892081"/>
              <a:gd name="connsiteY11" fmla="*/ 2030730 h 2484537"/>
              <a:gd name="connsiteX12" fmla="*/ 2541270 w 4892081"/>
              <a:gd name="connsiteY12" fmla="*/ 1882140 h 2484537"/>
              <a:gd name="connsiteX13" fmla="*/ 2971800 w 4892081"/>
              <a:gd name="connsiteY13" fmla="*/ 1802130 h 2484537"/>
              <a:gd name="connsiteX14" fmla="*/ 3368040 w 4892081"/>
              <a:gd name="connsiteY14" fmla="*/ 1752600 h 2484537"/>
              <a:gd name="connsiteX15" fmla="*/ 3699510 w 4892081"/>
              <a:gd name="connsiteY15" fmla="*/ 1676400 h 2484537"/>
              <a:gd name="connsiteX16" fmla="*/ 3973830 w 4892081"/>
              <a:gd name="connsiteY16" fmla="*/ 1546860 h 2484537"/>
              <a:gd name="connsiteX17" fmla="*/ 4293870 w 4892081"/>
              <a:gd name="connsiteY17" fmla="*/ 1299210 h 2484537"/>
              <a:gd name="connsiteX18" fmla="*/ 4533900 w 4892081"/>
              <a:gd name="connsiteY18" fmla="*/ 1009650 h 2484537"/>
              <a:gd name="connsiteX19" fmla="*/ 4766310 w 4892081"/>
              <a:gd name="connsiteY19" fmla="*/ 632460 h 2484537"/>
              <a:gd name="connsiteX20" fmla="*/ 4892040 w 4892081"/>
              <a:gd name="connsiteY20" fmla="*/ 227330 h 2484537"/>
              <a:gd name="connsiteX21" fmla="*/ 4850130 w 4892081"/>
              <a:gd name="connsiteY21" fmla="*/ 0 h 2484537"/>
              <a:gd name="connsiteX0" fmla="*/ 0 w 4892081"/>
              <a:gd name="connsiteY0" fmla="*/ 1249680 h 2484537"/>
              <a:gd name="connsiteX1" fmla="*/ 91440 w 4892081"/>
              <a:gd name="connsiteY1" fmla="*/ 1447800 h 2484537"/>
              <a:gd name="connsiteX2" fmla="*/ 232410 w 4892081"/>
              <a:gd name="connsiteY2" fmla="*/ 1645920 h 2484537"/>
              <a:gd name="connsiteX3" fmla="*/ 449580 w 4892081"/>
              <a:gd name="connsiteY3" fmla="*/ 1874520 h 2484537"/>
              <a:gd name="connsiteX4" fmla="*/ 758190 w 4892081"/>
              <a:gd name="connsiteY4" fmla="*/ 2141220 h 2484537"/>
              <a:gd name="connsiteX5" fmla="*/ 1139190 w 4892081"/>
              <a:gd name="connsiteY5" fmla="*/ 2362200 h 2484537"/>
              <a:gd name="connsiteX6" fmla="*/ 1402080 w 4892081"/>
              <a:gd name="connsiteY6" fmla="*/ 2461260 h 2484537"/>
              <a:gd name="connsiteX7" fmla="*/ 1520190 w 4892081"/>
              <a:gd name="connsiteY7" fmla="*/ 2484120 h 2484537"/>
              <a:gd name="connsiteX8" fmla="*/ 1604010 w 4892081"/>
              <a:gd name="connsiteY8" fmla="*/ 2465070 h 2484537"/>
              <a:gd name="connsiteX9" fmla="*/ 1744980 w 4892081"/>
              <a:gd name="connsiteY9" fmla="*/ 2350770 h 2484537"/>
              <a:gd name="connsiteX10" fmla="*/ 1950720 w 4892081"/>
              <a:gd name="connsiteY10" fmla="*/ 2194560 h 2484537"/>
              <a:gd name="connsiteX11" fmla="*/ 2205990 w 4892081"/>
              <a:gd name="connsiteY11" fmla="*/ 2030730 h 2484537"/>
              <a:gd name="connsiteX12" fmla="*/ 2541270 w 4892081"/>
              <a:gd name="connsiteY12" fmla="*/ 1882140 h 2484537"/>
              <a:gd name="connsiteX13" fmla="*/ 2971800 w 4892081"/>
              <a:gd name="connsiteY13" fmla="*/ 1802130 h 2484537"/>
              <a:gd name="connsiteX14" fmla="*/ 3368040 w 4892081"/>
              <a:gd name="connsiteY14" fmla="*/ 1752600 h 2484537"/>
              <a:gd name="connsiteX15" fmla="*/ 3699510 w 4892081"/>
              <a:gd name="connsiteY15" fmla="*/ 1676400 h 2484537"/>
              <a:gd name="connsiteX16" fmla="*/ 3973830 w 4892081"/>
              <a:gd name="connsiteY16" fmla="*/ 1546860 h 2484537"/>
              <a:gd name="connsiteX17" fmla="*/ 4293870 w 4892081"/>
              <a:gd name="connsiteY17" fmla="*/ 1299210 h 2484537"/>
              <a:gd name="connsiteX18" fmla="*/ 4533900 w 4892081"/>
              <a:gd name="connsiteY18" fmla="*/ 1009650 h 2484537"/>
              <a:gd name="connsiteX19" fmla="*/ 4766310 w 4892081"/>
              <a:gd name="connsiteY19" fmla="*/ 632460 h 2484537"/>
              <a:gd name="connsiteX20" fmla="*/ 4892040 w 4892081"/>
              <a:gd name="connsiteY20" fmla="*/ 227330 h 2484537"/>
              <a:gd name="connsiteX21" fmla="*/ 4850130 w 4892081"/>
              <a:gd name="connsiteY21" fmla="*/ 0 h 248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2081" h="2484537">
                <a:moveTo>
                  <a:pt x="0" y="1249680"/>
                </a:moveTo>
                <a:cubicBezTo>
                  <a:pt x="26352" y="1315720"/>
                  <a:pt x="52705" y="1381760"/>
                  <a:pt x="91440" y="1447800"/>
                </a:cubicBezTo>
                <a:cubicBezTo>
                  <a:pt x="130175" y="1513840"/>
                  <a:pt x="172720" y="1574800"/>
                  <a:pt x="232410" y="1645920"/>
                </a:cubicBezTo>
                <a:cubicBezTo>
                  <a:pt x="292100" y="1717040"/>
                  <a:pt x="361950" y="1791970"/>
                  <a:pt x="449580" y="1874520"/>
                </a:cubicBezTo>
                <a:cubicBezTo>
                  <a:pt x="537210" y="1957070"/>
                  <a:pt x="643255" y="2059940"/>
                  <a:pt x="758190" y="2141220"/>
                </a:cubicBezTo>
                <a:cubicBezTo>
                  <a:pt x="873125" y="2222500"/>
                  <a:pt x="1031875" y="2308860"/>
                  <a:pt x="1139190" y="2362200"/>
                </a:cubicBezTo>
                <a:cubicBezTo>
                  <a:pt x="1246505" y="2415540"/>
                  <a:pt x="1338580" y="2440940"/>
                  <a:pt x="1402080" y="2461260"/>
                </a:cubicBezTo>
                <a:cubicBezTo>
                  <a:pt x="1465580" y="2481580"/>
                  <a:pt x="1486535" y="2483485"/>
                  <a:pt x="1520190" y="2484120"/>
                </a:cubicBezTo>
                <a:cubicBezTo>
                  <a:pt x="1553845" y="2484755"/>
                  <a:pt x="1566545" y="2487295"/>
                  <a:pt x="1604010" y="2465070"/>
                </a:cubicBezTo>
                <a:cubicBezTo>
                  <a:pt x="1641475" y="2442845"/>
                  <a:pt x="1687195" y="2395855"/>
                  <a:pt x="1744980" y="2350770"/>
                </a:cubicBezTo>
                <a:cubicBezTo>
                  <a:pt x="1802765" y="2305685"/>
                  <a:pt x="1873885" y="2247900"/>
                  <a:pt x="1950720" y="2194560"/>
                </a:cubicBezTo>
                <a:cubicBezTo>
                  <a:pt x="2027555" y="2141220"/>
                  <a:pt x="2107565" y="2082800"/>
                  <a:pt x="2205990" y="2030730"/>
                </a:cubicBezTo>
                <a:cubicBezTo>
                  <a:pt x="2304415" y="1978660"/>
                  <a:pt x="2413635" y="1920240"/>
                  <a:pt x="2541270" y="1882140"/>
                </a:cubicBezTo>
                <a:cubicBezTo>
                  <a:pt x="2668905" y="1844040"/>
                  <a:pt x="2834005" y="1823720"/>
                  <a:pt x="2971800" y="1802130"/>
                </a:cubicBezTo>
                <a:cubicBezTo>
                  <a:pt x="3109595" y="1780540"/>
                  <a:pt x="3246755" y="1773555"/>
                  <a:pt x="3368040" y="1752600"/>
                </a:cubicBezTo>
                <a:cubicBezTo>
                  <a:pt x="3489325" y="1731645"/>
                  <a:pt x="3598545" y="1710690"/>
                  <a:pt x="3699510" y="1676400"/>
                </a:cubicBezTo>
                <a:cubicBezTo>
                  <a:pt x="3800475" y="1642110"/>
                  <a:pt x="3874770" y="1609725"/>
                  <a:pt x="3973830" y="1546860"/>
                </a:cubicBezTo>
                <a:cubicBezTo>
                  <a:pt x="4072890" y="1483995"/>
                  <a:pt x="4200525" y="1388745"/>
                  <a:pt x="4293870" y="1299210"/>
                </a:cubicBezTo>
                <a:cubicBezTo>
                  <a:pt x="4387215" y="1209675"/>
                  <a:pt x="4455160" y="1120775"/>
                  <a:pt x="4533900" y="1009650"/>
                </a:cubicBezTo>
                <a:cubicBezTo>
                  <a:pt x="4612640" y="898525"/>
                  <a:pt x="4706620" y="762847"/>
                  <a:pt x="4766310" y="632460"/>
                </a:cubicBezTo>
                <a:cubicBezTo>
                  <a:pt x="4826000" y="502073"/>
                  <a:pt x="4888230" y="364490"/>
                  <a:pt x="4892040" y="227330"/>
                </a:cubicBezTo>
                <a:cubicBezTo>
                  <a:pt x="4893310" y="100330"/>
                  <a:pt x="4865370" y="37465"/>
                  <a:pt x="4850130" y="0"/>
                </a:cubicBezTo>
              </a:path>
            </a:pathLst>
          </a:custGeom>
          <a:noFill/>
          <a:ln w="3175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1F6A4460-5C35-4079-F81B-EE6160250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75" b="95387" l="2973" r="96892">
                        <a14:foregroundMark x1="11892" y1="75092" x2="20676" y2="85240"/>
                        <a14:backgroundMark x1="15811" y1="81734" x2="19595" y2="86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0" y="1434041"/>
            <a:ext cx="4774670" cy="3497124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0F3F932F-4976-7527-B2FB-4A8ED02CE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63" b="92779" l="5804" r="91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33" y="1537992"/>
            <a:ext cx="4298256" cy="4384605"/>
          </a:xfrm>
          <a:prstGeom prst="rect">
            <a:avLst/>
          </a:prstGeom>
        </p:spPr>
      </p:pic>
      <p:sp>
        <p:nvSpPr>
          <p:cNvPr id="71" name="Ovale 70">
            <a:extLst>
              <a:ext uri="{FF2B5EF4-FFF2-40B4-BE49-F238E27FC236}">
                <a16:creationId xmlns:a16="http://schemas.microsoft.com/office/drawing/2014/main" id="{7C9BDACC-9817-CAE6-8700-5097E45A35C2}"/>
              </a:ext>
            </a:extLst>
          </p:cNvPr>
          <p:cNvSpPr/>
          <p:nvPr/>
        </p:nvSpPr>
        <p:spPr>
          <a:xfrm>
            <a:off x="1902530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15FE1CF1-925C-CE52-D697-4F120AACC5C3}"/>
              </a:ext>
            </a:extLst>
          </p:cNvPr>
          <p:cNvSpPr/>
          <p:nvPr/>
        </p:nvSpPr>
        <p:spPr>
          <a:xfrm>
            <a:off x="2624564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142FDA03-8D28-E070-9860-A58B44F02BB4}"/>
              </a:ext>
            </a:extLst>
          </p:cNvPr>
          <p:cNvSpPr/>
          <p:nvPr/>
        </p:nvSpPr>
        <p:spPr>
          <a:xfrm>
            <a:off x="332533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01D4545A-E285-AE1B-187A-0EBCCB89D5F1}"/>
              </a:ext>
            </a:extLst>
          </p:cNvPr>
          <p:cNvSpPr/>
          <p:nvPr/>
        </p:nvSpPr>
        <p:spPr>
          <a:xfrm>
            <a:off x="4054230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5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878853" cy="3465945"/>
            <a:chOff x="515938" y="2210025"/>
            <a:chExt cx="2878853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6"/>
              <a:ext cx="2878853" cy="3342544"/>
              <a:chOff x="1127952" y="3243855"/>
              <a:chExt cx="2878853" cy="3342544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2409493" y="3243855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940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Further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Partition of top side to obtain three pieces: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top side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(including mouse keys)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main-top side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(structural)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lateral strip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(bracket of lateral buttons)</a:t>
              </a: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85601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0CB56E-28C8-2843-869F-BB416F23572A}"/>
              </a:ext>
            </a:extLst>
          </p:cNvPr>
          <p:cNvGrpSpPr/>
          <p:nvPr/>
        </p:nvGrpSpPr>
        <p:grpSpPr>
          <a:xfrm>
            <a:off x="3917179" y="2436302"/>
            <a:ext cx="7719351" cy="4421698"/>
            <a:chOff x="515938" y="1803547"/>
            <a:chExt cx="7719351" cy="4421698"/>
          </a:xfrm>
        </p:grpSpPr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19152232-FADA-AC80-01AA-5DEDD47BF396}"/>
                </a:ext>
              </a:extLst>
            </p:cNvPr>
            <p:cNvSpPr/>
            <p:nvPr/>
          </p:nvSpPr>
          <p:spPr>
            <a:xfrm>
              <a:off x="515938" y="1803547"/>
              <a:ext cx="7719351" cy="3872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46C6336A-7C04-56C7-AFFE-979AB82CC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283" y="4928352"/>
              <a:ext cx="0" cy="1296893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E5562E9-03AB-57CB-449E-8EAFFBDE7A0A}"/>
                </a:ext>
              </a:extLst>
            </p:cNvPr>
            <p:cNvSpPr txBox="1"/>
            <p:nvPr/>
          </p:nvSpPr>
          <p:spPr>
            <a:xfrm>
              <a:off x="6299862" y="4928353"/>
              <a:ext cx="1826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Boolean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operations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0B1185AE-D25C-6B59-58CC-5057253FAB11}"/>
                </a:ext>
              </a:extLst>
            </p:cNvPr>
            <p:cNvSpPr txBox="1"/>
            <p:nvPr/>
          </p:nvSpPr>
          <p:spPr>
            <a:xfrm>
              <a:off x="2694759" y="4928352"/>
              <a:ext cx="3411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Further partition of the upper side obtained previously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e 64">
            <a:extLst>
              <a:ext uri="{FF2B5EF4-FFF2-40B4-BE49-F238E27FC236}">
                <a16:creationId xmlns:a16="http://schemas.microsoft.com/office/drawing/2014/main" id="{819E7741-5F48-567E-647F-DC940A53DFF1}"/>
              </a:ext>
            </a:extLst>
          </p:cNvPr>
          <p:cNvSpPr/>
          <p:nvPr/>
        </p:nvSpPr>
        <p:spPr>
          <a:xfrm>
            <a:off x="44257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5776386-D29E-AD58-5426-CBD326D080CD}"/>
              </a:ext>
            </a:extLst>
          </p:cNvPr>
          <p:cNvGrpSpPr/>
          <p:nvPr/>
        </p:nvGrpSpPr>
        <p:grpSpPr>
          <a:xfrm>
            <a:off x="3747097" y="1045827"/>
            <a:ext cx="3861928" cy="4967652"/>
            <a:chOff x="8198354" y="1072873"/>
            <a:chExt cx="3591708" cy="462006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C3C61E-4F71-17B7-16C0-BA87B8BFC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921" b="79974" l="23432" r="65149">
                          <a14:foregroundMark x1="29109" y1="46073" x2="37954" y2="27749"/>
                          <a14:backgroundMark x1="33003" y1="68848" x2="50825" y2="35079"/>
                          <a14:backgroundMark x1="53201" y1="67016" x2="55512" y2="65183"/>
                          <a14:backgroundMark x1="55380" y1="65576" x2="57492" y2="616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6" t="14858" r="34000" b="17198"/>
            <a:stretch/>
          </p:blipFill>
          <p:spPr>
            <a:xfrm>
              <a:off x="8198354" y="2853027"/>
              <a:ext cx="3591708" cy="2839910"/>
            </a:xfrm>
            <a:prstGeom prst="rect">
              <a:avLst/>
            </a:prstGeom>
            <a:effectLst/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6918B42-8C54-11CB-5CB6-40E729A3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48053" y1="68848" x2="49835" y2="48037"/>
                          <a14:backgroundMark x1="31815" y1="79581" x2="25083" y2="64267"/>
                          <a14:backgroundMark x1="33465" y1="79450" x2="26733" y2="674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0610" r="34594" b="13706"/>
            <a:stretch/>
          </p:blipFill>
          <p:spPr>
            <a:xfrm>
              <a:off x="8212970" y="1072873"/>
              <a:ext cx="3536452" cy="3163466"/>
            </a:xfrm>
            <a:prstGeom prst="rect">
              <a:avLst/>
            </a:prstGeom>
            <a:effectLst/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8BEC8A30-31BD-C0E8-DC88-33DED91C6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34323" y1="80366" x2="37360" y2="81152"/>
                          <a14:backgroundMark x1="47393" y1="54188" x2="51881" y2="459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4" t="21991" r="33999" b="15546"/>
            <a:stretch/>
          </p:blipFill>
          <p:spPr>
            <a:xfrm>
              <a:off x="9021104" y="2360355"/>
              <a:ext cx="2728317" cy="2610896"/>
            </a:xfrm>
            <a:prstGeom prst="rect">
              <a:avLst/>
            </a:prstGeom>
            <a:effectLst/>
          </p:spPr>
        </p:pic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A9F4F743-0E27-8100-55B1-2F29D625A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592" l="3876" r="97364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77" y="1725676"/>
            <a:ext cx="4474450" cy="39402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2C3F7A77-0976-5BC7-77B4-AD14E859CD4E}"/>
              </a:ext>
            </a:extLst>
          </p:cNvPr>
          <p:cNvSpPr/>
          <p:nvPr/>
        </p:nvSpPr>
        <p:spPr>
          <a:xfrm>
            <a:off x="114929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0C1FD3C1-FE9A-AFF7-BAC9-32EC33444DCF}"/>
              </a:ext>
            </a:extLst>
          </p:cNvPr>
          <p:cNvSpPr/>
          <p:nvPr/>
        </p:nvSpPr>
        <p:spPr>
          <a:xfrm>
            <a:off x="261521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76E50317-9DE7-1312-145E-AB5ED15F11BD}"/>
              </a:ext>
            </a:extLst>
          </p:cNvPr>
          <p:cNvSpPr/>
          <p:nvPr/>
        </p:nvSpPr>
        <p:spPr>
          <a:xfrm>
            <a:off x="3321431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18C9788E-ACC3-2169-4B97-086AE56BC0BB}"/>
              </a:ext>
            </a:extLst>
          </p:cNvPr>
          <p:cNvSpPr/>
          <p:nvPr/>
        </p:nvSpPr>
        <p:spPr>
          <a:xfrm>
            <a:off x="404177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2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1233</Words>
  <Application>Microsoft Office PowerPoint</Application>
  <PresentationFormat>Widescreen</PresentationFormat>
  <Paragraphs>189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Georgia</vt:lpstr>
      <vt:lpstr>SF Pro Rounded</vt:lpstr>
      <vt:lpstr>Tema di Office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Zappalorti - luca.zappalorti@studio.unibo.it</dc:creator>
  <cp:lastModifiedBy>Luca Zappalorti - luca.zappalorti@studio.unibo.it</cp:lastModifiedBy>
  <cp:revision>42</cp:revision>
  <dcterms:created xsi:type="dcterms:W3CDTF">2022-07-21T16:31:42Z</dcterms:created>
  <dcterms:modified xsi:type="dcterms:W3CDTF">2022-09-16T16:04:02Z</dcterms:modified>
</cp:coreProperties>
</file>